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56" r:id="rId2"/>
    <p:sldId id="28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89" r:id="rId13"/>
    <p:sldId id="290" r:id="rId14"/>
    <p:sldId id="291" r:id="rId15"/>
    <p:sldId id="267" r:id="rId16"/>
    <p:sldId id="286" r:id="rId17"/>
    <p:sldId id="268" r:id="rId18"/>
    <p:sldId id="269" r:id="rId19"/>
    <p:sldId id="270" r:id="rId20"/>
    <p:sldId id="271" r:id="rId21"/>
    <p:sldId id="273" r:id="rId22"/>
    <p:sldId id="272" r:id="rId23"/>
    <p:sldId id="276" r:id="rId24"/>
    <p:sldId id="279" r:id="rId25"/>
    <p:sldId id="280" r:id="rId26"/>
    <p:sldId id="281" r:id="rId27"/>
    <p:sldId id="282" r:id="rId28"/>
    <p:sldId id="278" r:id="rId29"/>
    <p:sldId id="274" r:id="rId30"/>
    <p:sldId id="288" r:id="rId31"/>
    <p:sldId id="275" r:id="rId32"/>
    <p:sldId id="26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F4FFC-BAD4-4378-B543-2AF60724983E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8776B-A114-4D42-A32C-680B13C6A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256E-483B-4BC1-BFF8-D2418426C52D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203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8776B-A114-4D42-A32C-680B13C6AC41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CC4A7-A968-475C-8CB8-3C6904A4D19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6197-DFE3-4898-B313-7A496C783C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CC4A7-A968-475C-8CB8-3C6904A4D19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6197-DFE3-4898-B313-7A496C783C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CC4A7-A968-475C-8CB8-3C6904A4D19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6197-DFE3-4898-B313-7A496C783C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CC4A7-A968-475C-8CB8-3C6904A4D19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6197-DFE3-4898-B313-7A496C783C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CC4A7-A968-475C-8CB8-3C6904A4D19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6197-DFE3-4898-B313-7A496C783C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CC4A7-A968-475C-8CB8-3C6904A4D19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6197-DFE3-4898-B313-7A496C783C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CC4A7-A968-475C-8CB8-3C6904A4D19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6197-DFE3-4898-B313-7A496C783C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CC4A7-A968-475C-8CB8-3C6904A4D19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6197-DFE3-4898-B313-7A496C783C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CC4A7-A968-475C-8CB8-3C6904A4D19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6197-DFE3-4898-B313-7A496C783C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CC4A7-A968-475C-8CB8-3C6904A4D19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6197-DFE3-4898-B313-7A496C783C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CC4A7-A968-475C-8CB8-3C6904A4D19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6197-DFE3-4898-B313-7A496C783C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CC4A7-A968-475C-8CB8-3C6904A4D19D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36197-DFE3-4898-B313-7A496C783C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User\Desktop\1616971612_35-p-fon-dlya-slaida-v-prezentatsii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8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460432" cy="2592288"/>
          </a:xfrm>
        </p:spPr>
        <p:txBody>
          <a:bodyPr>
            <a:normAutofit/>
          </a:bodyPr>
          <a:lstStyle/>
          <a:p>
            <a:r>
              <a:rPr lang="en-US" sz="9600" dirty="0" smtClean="0"/>
              <a:t> </a:t>
            </a:r>
            <a:endParaRPr lang="ru-RU" sz="9600" dirty="0"/>
          </a:p>
        </p:txBody>
      </p:sp>
      <p:sp>
        <p:nvSpPr>
          <p:cNvPr id="1026" name="AutoShape 2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00034" y="857232"/>
            <a:ext cx="8358246" cy="37856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y-KG" sz="4800" dirty="0" smtClean="0">
                <a:latin typeface="Times New Roman" pitchFamily="18" charset="0"/>
                <a:cs typeface="Times New Roman" pitchFamily="18" charset="0"/>
              </a:rPr>
              <a:t>Тема: “Кыргызстандын 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PISA2025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y-KG" sz="4800" dirty="0" smtClean="0">
                <a:latin typeface="Times New Roman" pitchFamily="18" charset="0"/>
                <a:cs typeface="Times New Roman" pitchFamily="18" charset="0"/>
              </a:rPr>
              <a:t> изилдөөсүнө катышуусу-жалпы билим берүүнүн сапатын көтөрүү жолу”.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User\Desktop\1616971612_35-p-fon-dlya-slaida-v-prezentatsii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826" cy="6858000"/>
          </a:xfrm>
          <a:prstGeom prst="rect">
            <a:avLst/>
          </a:prstGeom>
          <a:noFill/>
        </p:spPr>
      </p:pic>
      <p:sp>
        <p:nvSpPr>
          <p:cNvPr id="1026" name="AutoShape 2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124744"/>
            <a:ext cx="6984776" cy="39703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2000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2003–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жылдардын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жыйынтыгы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боюнча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катар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өлкөлөрдө жүргүзүлгөн кошумча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изилдөөлөрдө көрсөтүлгөндөй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15-16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жаштагы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окуучулардын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функционалдык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сабаттуулугун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баалоонун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натыйжалары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жаштардын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андан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аркы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билим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берүү жана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кесиптик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ишинин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ишенимдүү көрсөткүчү болуп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саналат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User\Desktop\1616971612_35-p-fon-dlya-slaida-v-prezentatsii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826" cy="6858000"/>
          </a:xfrm>
          <a:prstGeom prst="rect">
            <a:avLst/>
          </a:prstGeom>
          <a:noFill/>
        </p:spPr>
      </p:pic>
      <p:sp>
        <p:nvSpPr>
          <p:cNvPr id="1026" name="AutoShape 2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476672"/>
            <a:ext cx="7848872" cy="51398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Изилдөө окуучулардын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окуу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процессинде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потенциалын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ачууга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мүмкүнчүлүк берүү менен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байланышкан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төмөнкү көрсөткүчтөрдү белгилейт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-Ар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кандай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билим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берүү программалары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боюнча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окуган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окуучулардын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жыйынтыктары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Жайгашкан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жери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статусу же башка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мүнөздөмөлөрү менен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айырмаланган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билим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берүү мекемелеринде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окуган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окуучулардын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жыйынтыктары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Окуучулардын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гендердик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айырмачылыктарын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эсепке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алуу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Окуучулардын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үй-бүлөлөрүнүн социалдык-экономикалык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шарттарын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эсепке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алуу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6632"/>
            <a:ext cx="9144000" cy="600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97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432" y="274638"/>
            <a:ext cx="8900568" cy="632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92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41" y="0"/>
            <a:ext cx="9196900" cy="661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89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User\Desktop\1616971612_35-p-fon-dlya-slaida-v-prezentatsii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826" cy="6858000"/>
          </a:xfrm>
          <a:prstGeom prst="rect">
            <a:avLst/>
          </a:prstGeom>
          <a:noFill/>
        </p:spPr>
      </p:pic>
      <p:sp>
        <p:nvSpPr>
          <p:cNvPr id="1026" name="AutoShape 2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476672"/>
            <a:ext cx="7848872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Окуучулардын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билим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алуудагы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жетишкендиктерин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баалоо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үч негизги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багыт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боюнча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жүргүзүлөт: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1835696" y="2780928"/>
            <a:ext cx="6768752" cy="864096"/>
          </a:xfrm>
          <a:prstGeom prst="wedgeRectCallout">
            <a:avLst>
              <a:gd name="adj1" fmla="val -72578"/>
              <a:gd name="adj2" fmla="val -5241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y-KG" sz="3600" dirty="0" smtClean="0"/>
              <a:t>Окуу сабаттуулугу</a:t>
            </a:r>
            <a:endParaRPr lang="ru-RU" sz="3600" dirty="0"/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1835696" y="3789040"/>
            <a:ext cx="6768752" cy="864096"/>
          </a:xfrm>
          <a:prstGeom prst="wedgeRectCallout">
            <a:avLst>
              <a:gd name="adj1" fmla="val -72578"/>
              <a:gd name="adj2" fmla="val -5241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y-KG" sz="3600" dirty="0" smtClean="0"/>
              <a:t>Математикалык сабаттуулук</a:t>
            </a:r>
            <a:endParaRPr lang="ru-RU" sz="3600" dirty="0"/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1835696" y="4797152"/>
            <a:ext cx="6768752" cy="864096"/>
          </a:xfrm>
          <a:prstGeom prst="wedgeRectCallout">
            <a:avLst>
              <a:gd name="adj1" fmla="val -72578"/>
              <a:gd name="adj2" fmla="val -5241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y-KG" sz="3600" dirty="0" smtClean="0"/>
              <a:t>Табигый илимий сабаттуулук</a:t>
            </a:r>
            <a:endParaRPr lang="ru-RU" sz="3600" dirty="0"/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1835696" y="5805264"/>
            <a:ext cx="6768752" cy="864096"/>
          </a:xfrm>
          <a:prstGeom prst="wedgeRectCallout">
            <a:avLst>
              <a:gd name="adj1" fmla="val -72578"/>
              <a:gd name="adj2" fmla="val -5241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y-KG" sz="3600" dirty="0" smtClean="0"/>
              <a:t>Санариптик сабаттуулук+чет тили</a:t>
            </a:r>
            <a:endParaRPr lang="ru-RU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179512" y="609329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PISA-2025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926254" y="6537686"/>
            <a:ext cx="3086100" cy="365125"/>
          </a:xfrm>
        </p:spPr>
        <p:txBody>
          <a:bodyPr/>
          <a:lstStyle/>
          <a:p>
            <a:r>
              <a:rPr lang="ru-RU" dirty="0" smtClean="0"/>
              <a:t>© АО «Издательство «Просвещение», 2022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35825" y="169347"/>
            <a:ext cx="73151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ru-RU" sz="2400" b="1" cap="all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өлчөө</a:t>
            </a:r>
            <a:r>
              <a:rPr lang="ru-RU" sz="2400" b="1" cap="all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sz="2400" b="1" cap="all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материалдарынын</a:t>
            </a:r>
            <a:r>
              <a:rPr lang="ru-RU" sz="2400" b="1" cap="all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sz="2400" b="1" cap="all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ТҮЗҮЛҮШҮ</a:t>
            </a:r>
            <a:r>
              <a:rPr lang="ru-RU" sz="2400" b="1" cap="all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endParaRPr lang="ru-RU" sz="2400" b="1" cap="all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286" descr="ÐÐ°ÑÑÐ¸Ð½ÐºÐ¸ Ð¿Ð¾ Ð·Ð°Ð¿ÑÐ¾ÑÑ pisa Ð¾Ð±ÑÐ°Ð·Ð¾Ð²Ð°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52" y="157891"/>
            <a:ext cx="727827" cy="43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b="1" smtClean="0">
                <a:solidFill>
                  <a:srgbClr val="002060"/>
                </a:solidFill>
              </a:rPr>
              <a:pPr/>
              <a:t>16</a:t>
            </a:fld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4" name="Группа 60"/>
          <p:cNvGrpSpPr/>
          <p:nvPr/>
        </p:nvGrpSpPr>
        <p:grpSpPr>
          <a:xfrm>
            <a:off x="1928794" y="714356"/>
            <a:ext cx="5008061" cy="5942997"/>
            <a:chOff x="2260108" y="717503"/>
            <a:chExt cx="6677415" cy="5942997"/>
          </a:xfrm>
        </p:grpSpPr>
        <p:grpSp>
          <p:nvGrpSpPr>
            <p:cNvPr id="7" name="Группа 59"/>
            <p:cNvGrpSpPr/>
            <p:nvPr/>
          </p:nvGrpSpPr>
          <p:grpSpPr>
            <a:xfrm>
              <a:off x="2638890" y="717503"/>
              <a:ext cx="6016856" cy="5907438"/>
              <a:chOff x="2638890" y="717503"/>
              <a:chExt cx="6016856" cy="5907438"/>
            </a:xfrm>
          </p:grpSpPr>
          <p:grpSp>
            <p:nvGrpSpPr>
              <p:cNvPr id="9" name="Группа 33"/>
              <p:cNvGrpSpPr/>
              <p:nvPr/>
            </p:nvGrpSpPr>
            <p:grpSpPr>
              <a:xfrm rot="1497682">
                <a:off x="2638890" y="1005750"/>
                <a:ext cx="6016856" cy="5619191"/>
                <a:chOff x="3000557" y="996507"/>
                <a:chExt cx="5690558" cy="5619191"/>
              </a:xfrm>
              <a:solidFill>
                <a:schemeClr val="accent5">
                  <a:lumMod val="40000"/>
                  <a:lumOff val="60000"/>
                </a:schemeClr>
              </a:solidFill>
            </p:grpSpPr>
            <p:sp>
              <p:nvSpPr>
                <p:cNvPr id="40" name="Пирог 39"/>
                <p:cNvSpPr/>
                <p:nvPr/>
              </p:nvSpPr>
              <p:spPr>
                <a:xfrm rot="4299831">
                  <a:off x="3007396" y="1094936"/>
                  <a:ext cx="5506723" cy="5520402"/>
                </a:xfrm>
                <a:prstGeom prst="pie">
                  <a:avLst>
                    <a:gd name="adj1" fmla="val 161775"/>
                    <a:gd name="adj2" fmla="val 4184006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Пирог 40"/>
                <p:cNvSpPr/>
                <p:nvPr/>
              </p:nvSpPr>
              <p:spPr>
                <a:xfrm>
                  <a:off x="3048331" y="1095296"/>
                  <a:ext cx="5506723" cy="5520402"/>
                </a:xfrm>
                <a:prstGeom prst="pie">
                  <a:avLst>
                    <a:gd name="adj1" fmla="val 161775"/>
                    <a:gd name="adj2" fmla="val 4184006"/>
                  </a:avLst>
                </a:prstGeom>
                <a:solidFill>
                  <a:srgbClr val="BDEFF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Пирог 41"/>
                <p:cNvSpPr/>
                <p:nvPr/>
              </p:nvSpPr>
              <p:spPr>
                <a:xfrm rot="17403094">
                  <a:off x="3177552" y="989668"/>
                  <a:ext cx="5506723" cy="5520402"/>
                </a:xfrm>
                <a:prstGeom prst="pie">
                  <a:avLst>
                    <a:gd name="adj1" fmla="val 161775"/>
                    <a:gd name="adj2" fmla="val 4184006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Пирог 42"/>
                <p:cNvSpPr/>
                <p:nvPr/>
              </p:nvSpPr>
              <p:spPr>
                <a:xfrm rot="12983581">
                  <a:off x="3033123" y="1060755"/>
                  <a:ext cx="5506723" cy="5520402"/>
                </a:xfrm>
                <a:prstGeom prst="pie">
                  <a:avLst>
                    <a:gd name="adj1" fmla="val 161775"/>
                    <a:gd name="adj2" fmla="val 4184006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4" name="Пирог 43"/>
                <p:cNvSpPr/>
                <p:nvPr/>
              </p:nvSpPr>
              <p:spPr>
                <a:xfrm rot="8659550">
                  <a:off x="3078749" y="1038295"/>
                  <a:ext cx="5506723" cy="5520402"/>
                </a:xfrm>
                <a:prstGeom prst="pie">
                  <a:avLst>
                    <a:gd name="adj1" fmla="val 161775"/>
                    <a:gd name="adj2" fmla="val 4184006"/>
                  </a:avLst>
                </a:prstGeom>
                <a:solidFill>
                  <a:srgbClr val="A7FF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3" name="Круговая стрелка 52"/>
              <p:cNvSpPr/>
              <p:nvPr/>
            </p:nvSpPr>
            <p:spPr>
              <a:xfrm rot="19997041">
                <a:off x="3799028" y="717503"/>
                <a:ext cx="4844495" cy="5814381"/>
              </a:xfrm>
              <a:prstGeom prst="circularArrow">
                <a:avLst>
                  <a:gd name="adj1" fmla="val 5085"/>
                  <a:gd name="adj2" fmla="val 653693"/>
                  <a:gd name="adj3" fmla="val 2912753"/>
                  <a:gd name="adj4" fmla="val 20519953"/>
                  <a:gd name="adj5" fmla="val 5932"/>
                </a:avLst>
              </a:prstGeom>
              <a:solidFill>
                <a:srgbClr val="003366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grpSp>
          <p:nvGrpSpPr>
            <p:cNvPr id="10" name="Группа 57"/>
            <p:cNvGrpSpPr/>
            <p:nvPr/>
          </p:nvGrpSpPr>
          <p:grpSpPr>
            <a:xfrm>
              <a:off x="2260108" y="718719"/>
              <a:ext cx="6677415" cy="5941781"/>
              <a:chOff x="2260108" y="718719"/>
              <a:chExt cx="6677415" cy="5941781"/>
            </a:xfrm>
          </p:grpSpPr>
          <p:sp>
            <p:nvSpPr>
              <p:cNvPr id="54" name="Круговая стрелка 53"/>
              <p:cNvSpPr/>
              <p:nvPr/>
            </p:nvSpPr>
            <p:spPr>
              <a:xfrm rot="2906882">
                <a:off x="3573786" y="1195218"/>
                <a:ext cx="5006329" cy="5721144"/>
              </a:xfrm>
              <a:prstGeom prst="circularArrow">
                <a:avLst>
                  <a:gd name="adj1" fmla="val 5085"/>
                  <a:gd name="adj2" fmla="val 626527"/>
                  <a:gd name="adj3" fmla="val 2912753"/>
                  <a:gd name="adj4" fmla="val 20519953"/>
                  <a:gd name="adj5" fmla="val 5450"/>
                </a:avLst>
              </a:prstGeom>
              <a:solidFill>
                <a:srgbClr val="003366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11" name="Группа 49"/>
              <p:cNvGrpSpPr/>
              <p:nvPr/>
            </p:nvGrpSpPr>
            <p:grpSpPr>
              <a:xfrm>
                <a:off x="2260108" y="718719"/>
                <a:ext cx="6045693" cy="5941781"/>
                <a:chOff x="2260108" y="734380"/>
                <a:chExt cx="6045693" cy="5941781"/>
              </a:xfrm>
            </p:grpSpPr>
            <p:sp>
              <p:nvSpPr>
                <p:cNvPr id="55" name="Круговая стрелка 54"/>
                <p:cNvSpPr/>
                <p:nvPr/>
              </p:nvSpPr>
              <p:spPr>
                <a:xfrm rot="6743779">
                  <a:off x="2680183" y="1312425"/>
                  <a:ext cx="5006329" cy="5721144"/>
                </a:xfrm>
                <a:prstGeom prst="circularArrow">
                  <a:avLst>
                    <a:gd name="adj1" fmla="val 5085"/>
                    <a:gd name="adj2" fmla="val 653693"/>
                    <a:gd name="adj3" fmla="val 2912753"/>
                    <a:gd name="adj4" fmla="val 20379318"/>
                    <a:gd name="adj5" fmla="val 5932"/>
                  </a:avLst>
                </a:prstGeom>
                <a:solidFill>
                  <a:srgbClr val="003366"/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grpSp>
              <p:nvGrpSpPr>
                <p:cNvPr id="12" name="Группа 37"/>
                <p:cNvGrpSpPr/>
                <p:nvPr/>
              </p:nvGrpSpPr>
              <p:grpSpPr>
                <a:xfrm>
                  <a:off x="2260108" y="734380"/>
                  <a:ext cx="6045693" cy="5910751"/>
                  <a:chOff x="2260108" y="734380"/>
                  <a:chExt cx="6045693" cy="5910751"/>
                </a:xfrm>
              </p:grpSpPr>
              <p:sp>
                <p:nvSpPr>
                  <p:cNvPr id="35" name="Прямоугольник 34"/>
                  <p:cNvSpPr/>
                  <p:nvPr/>
                </p:nvSpPr>
                <p:spPr>
                  <a:xfrm>
                    <a:off x="4812339" y="1644134"/>
                    <a:ext cx="2643119" cy="61555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 algn="ctr"/>
                    <a:r>
                      <a:rPr lang="ru-RU" b="1" dirty="0" err="1" smtClean="0">
                        <a:solidFill>
                          <a:srgbClr val="002060"/>
                        </a:solidFill>
                        <a:cs typeface="Arial" panose="020B0604020202020204" pitchFamily="34" charset="0"/>
                      </a:rPr>
                      <a:t>Окуу</a:t>
                    </a:r>
                    <a:r>
                      <a:rPr lang="ru-RU" b="1" dirty="0" smtClean="0">
                        <a:solidFill>
                          <a:srgbClr val="002060"/>
                        </a:solidFill>
                        <a:cs typeface="Arial" panose="020B0604020202020204" pitchFamily="34" charset="0"/>
                      </a:rPr>
                      <a:t> </a:t>
                    </a:r>
                    <a:r>
                      <a:rPr lang="ru-RU" b="1" dirty="0" err="1" smtClean="0">
                        <a:solidFill>
                          <a:srgbClr val="002060"/>
                        </a:solidFill>
                        <a:cs typeface="Arial" panose="020B0604020202020204" pitchFamily="34" charset="0"/>
                      </a:rPr>
                      <a:t>сабаттуулугу</a:t>
                    </a:r>
                    <a:endParaRPr lang="ru-RU" b="1" dirty="0" smtClean="0">
                      <a:solidFill>
                        <a:srgbClr val="002060"/>
                      </a:solidFill>
                      <a:cs typeface="Arial" panose="020B0604020202020204" pitchFamily="34" charset="0"/>
                    </a:endParaRPr>
                  </a:p>
                  <a:p>
                    <a:pPr lvl="0" algn="ctr"/>
                    <a:r>
                      <a:rPr lang="ru-RU" sz="1600" b="1" dirty="0" smtClean="0">
                        <a:solidFill>
                          <a:srgbClr val="002060"/>
                        </a:solidFill>
                        <a:cs typeface="Arial" panose="020B0604020202020204" pitchFamily="34" charset="0"/>
                      </a:rPr>
                      <a:t>2009, 2018, 2027</a:t>
                    </a:r>
                    <a:endParaRPr lang="ru-RU" sz="1600" b="1" dirty="0">
                      <a:solidFill>
                        <a:srgbClr val="00206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7" name="Прямоугольник 46"/>
                  <p:cNvSpPr/>
                  <p:nvPr/>
                </p:nvSpPr>
                <p:spPr>
                  <a:xfrm>
                    <a:off x="6076950" y="3330059"/>
                    <a:ext cx="2228851" cy="116955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lvl="0" algn="ctr"/>
                    <a:r>
                      <a:rPr lang="ru-RU" b="1" dirty="0" err="1" smtClean="0">
                        <a:solidFill>
                          <a:srgbClr val="002060"/>
                        </a:solidFill>
                        <a:cs typeface="Arial" panose="020B0604020202020204" pitchFamily="34" charset="0"/>
                      </a:rPr>
                      <a:t>Математикалык</a:t>
                    </a:r>
                    <a:r>
                      <a:rPr lang="ru-RU" b="1" dirty="0" smtClean="0">
                        <a:solidFill>
                          <a:srgbClr val="002060"/>
                        </a:solidFill>
                        <a:cs typeface="Arial" panose="020B0604020202020204" pitchFamily="34" charset="0"/>
                      </a:rPr>
                      <a:t> </a:t>
                    </a:r>
                    <a:r>
                      <a:rPr lang="ru-RU" b="1" dirty="0" err="1" smtClean="0">
                        <a:solidFill>
                          <a:srgbClr val="002060"/>
                        </a:solidFill>
                        <a:cs typeface="Arial" panose="020B0604020202020204" pitchFamily="34" charset="0"/>
                      </a:rPr>
                      <a:t>сабаттуулугу</a:t>
                    </a:r>
                    <a:endParaRPr lang="ru-RU" b="1" dirty="0" smtClean="0">
                      <a:solidFill>
                        <a:srgbClr val="002060"/>
                      </a:solidFill>
                      <a:cs typeface="Arial" panose="020B0604020202020204" pitchFamily="34" charset="0"/>
                    </a:endParaRPr>
                  </a:p>
                  <a:p>
                    <a:pPr lvl="0" algn="ctr"/>
                    <a:r>
                      <a:rPr lang="ru-RU" sz="1600" b="1" dirty="0" smtClean="0">
                        <a:solidFill>
                          <a:srgbClr val="002060"/>
                        </a:solidFill>
                        <a:cs typeface="Arial" panose="020B0604020202020204" pitchFamily="34" charset="0"/>
                      </a:rPr>
                      <a:t>2003, 2012, 202</a:t>
                    </a:r>
                    <a:r>
                      <a:rPr lang="en-US" sz="1600" b="1" dirty="0" smtClean="0">
                        <a:solidFill>
                          <a:srgbClr val="002060"/>
                        </a:solidFill>
                        <a:cs typeface="Arial" panose="020B0604020202020204" pitchFamily="34" charset="0"/>
                      </a:rPr>
                      <a:t>2</a:t>
                    </a:r>
                    <a:endParaRPr lang="ru-RU" sz="1600" b="1" dirty="0">
                      <a:solidFill>
                        <a:srgbClr val="00206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8" name="Прямоугольник 47"/>
                  <p:cNvSpPr/>
                  <p:nvPr/>
                </p:nvSpPr>
                <p:spPr>
                  <a:xfrm>
                    <a:off x="5503752" y="4692968"/>
                    <a:ext cx="2228850" cy="64633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lvl="0" algn="ctr"/>
                    <a:r>
                      <a:rPr lang="ru-RU" b="1" dirty="0" err="1" smtClean="0">
                        <a:solidFill>
                          <a:srgbClr val="002060"/>
                        </a:solidFill>
                        <a:cs typeface="Arial" panose="020B0604020202020204" pitchFamily="34" charset="0"/>
                      </a:rPr>
                      <a:t>Финансылык</a:t>
                    </a:r>
                    <a:r>
                      <a:rPr lang="ru-RU" b="1" dirty="0" smtClean="0">
                        <a:solidFill>
                          <a:srgbClr val="002060"/>
                        </a:solidFill>
                        <a:cs typeface="Arial" panose="020B0604020202020204" pitchFamily="34" charset="0"/>
                      </a:rPr>
                      <a:t> </a:t>
                    </a:r>
                    <a:r>
                      <a:rPr lang="ru-RU" b="1" dirty="0" err="1" smtClean="0">
                        <a:solidFill>
                          <a:srgbClr val="002060"/>
                        </a:solidFill>
                        <a:cs typeface="Arial" panose="020B0604020202020204" pitchFamily="34" charset="0"/>
                      </a:rPr>
                      <a:t>сабаттуулугу</a:t>
                    </a:r>
                    <a:endParaRPr lang="ru-RU" b="1" dirty="0">
                      <a:solidFill>
                        <a:srgbClr val="00206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9" name="Прямоугольник 48"/>
                  <p:cNvSpPr/>
                  <p:nvPr/>
                </p:nvSpPr>
                <p:spPr>
                  <a:xfrm>
                    <a:off x="2684503" y="2958364"/>
                    <a:ext cx="2718350" cy="116955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lvl="0" algn="ctr"/>
                    <a:r>
                      <a:rPr lang="ru-RU" b="1" dirty="0" err="1" smtClean="0">
                        <a:solidFill>
                          <a:srgbClr val="002060"/>
                        </a:solidFill>
                        <a:cs typeface="Arial" panose="020B0604020202020204" pitchFamily="34" charset="0"/>
                      </a:rPr>
                      <a:t>Табигый</a:t>
                    </a:r>
                    <a:r>
                      <a:rPr lang="ru-RU" b="1" dirty="0">
                        <a:solidFill>
                          <a:srgbClr val="002060"/>
                        </a:solidFill>
                        <a:cs typeface="Arial" panose="020B0604020202020204" pitchFamily="34" charset="0"/>
                      </a:rPr>
                      <a:t> </a:t>
                    </a:r>
                    <a:r>
                      <a:rPr lang="ru-RU" b="1" dirty="0" err="1" smtClean="0">
                        <a:solidFill>
                          <a:srgbClr val="002060"/>
                        </a:solidFill>
                        <a:cs typeface="Arial" panose="020B0604020202020204" pitchFamily="34" charset="0"/>
                      </a:rPr>
                      <a:t>жана</a:t>
                    </a:r>
                    <a:r>
                      <a:rPr lang="ru-RU" b="1" dirty="0" smtClean="0">
                        <a:solidFill>
                          <a:srgbClr val="002060"/>
                        </a:solidFill>
                        <a:cs typeface="Arial" panose="020B0604020202020204" pitchFamily="34" charset="0"/>
                      </a:rPr>
                      <a:t> так </a:t>
                    </a:r>
                    <a:r>
                      <a:rPr lang="ru-RU" b="1" dirty="0" err="1" smtClean="0">
                        <a:solidFill>
                          <a:srgbClr val="002060"/>
                        </a:solidFill>
                        <a:cs typeface="Arial" panose="020B0604020202020204" pitchFamily="34" charset="0"/>
                      </a:rPr>
                      <a:t>илимдер</a:t>
                    </a:r>
                    <a:r>
                      <a:rPr lang="ru-RU" b="1" dirty="0" smtClean="0">
                        <a:solidFill>
                          <a:srgbClr val="002060"/>
                        </a:solidFill>
                        <a:cs typeface="Arial" panose="020B0604020202020204" pitchFamily="34" charset="0"/>
                      </a:rPr>
                      <a:t> </a:t>
                    </a:r>
                    <a:r>
                      <a:rPr lang="ru-RU" b="1" dirty="0" err="1" smtClean="0">
                        <a:solidFill>
                          <a:srgbClr val="002060"/>
                        </a:solidFill>
                        <a:cs typeface="Arial" panose="020B0604020202020204" pitchFamily="34" charset="0"/>
                      </a:rPr>
                      <a:t>боюнча</a:t>
                    </a:r>
                    <a:r>
                      <a:rPr lang="ru-RU" b="1" dirty="0" smtClean="0">
                        <a:solidFill>
                          <a:srgbClr val="002060"/>
                        </a:solidFill>
                        <a:cs typeface="Arial" panose="020B0604020202020204" pitchFamily="34" charset="0"/>
                      </a:rPr>
                      <a:t> </a:t>
                    </a:r>
                    <a:r>
                      <a:rPr lang="ru-RU" b="1" dirty="0" err="1" smtClean="0">
                        <a:solidFill>
                          <a:srgbClr val="002060"/>
                        </a:solidFill>
                        <a:cs typeface="Arial" panose="020B0604020202020204" pitchFamily="34" charset="0"/>
                      </a:rPr>
                      <a:t>сабаттуулугу</a:t>
                    </a:r>
                    <a:endParaRPr lang="ru-RU" b="1" dirty="0" smtClean="0">
                      <a:solidFill>
                        <a:srgbClr val="002060"/>
                      </a:solidFill>
                      <a:cs typeface="Arial" panose="020B0604020202020204" pitchFamily="34" charset="0"/>
                    </a:endParaRPr>
                  </a:p>
                  <a:p>
                    <a:pPr lvl="0" algn="ctr"/>
                    <a:r>
                      <a:rPr lang="ru-RU" sz="1600" b="1" dirty="0" smtClean="0">
                        <a:solidFill>
                          <a:srgbClr val="002060"/>
                        </a:solidFill>
                        <a:cs typeface="Arial" panose="020B0604020202020204" pitchFamily="34" charset="0"/>
                      </a:rPr>
                      <a:t>2006, 2015, 202</a:t>
                    </a:r>
                    <a:r>
                      <a:rPr lang="en-US" sz="1600" b="1" dirty="0" smtClean="0">
                        <a:solidFill>
                          <a:srgbClr val="002060"/>
                        </a:solidFill>
                        <a:cs typeface="Arial" panose="020B0604020202020204" pitchFamily="34" charset="0"/>
                      </a:rPr>
                      <a:t>5</a:t>
                    </a:r>
                    <a:endParaRPr lang="ru-RU" sz="1600" b="1" dirty="0">
                      <a:solidFill>
                        <a:srgbClr val="00206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" name="Прямоугольник 35"/>
                  <p:cNvSpPr/>
                  <p:nvPr/>
                </p:nvSpPr>
                <p:spPr>
                  <a:xfrm>
                    <a:off x="3410963" y="4135797"/>
                    <a:ext cx="2392545" cy="175432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lvl="0"/>
                    <a:r>
                      <a:rPr lang="ru-RU" b="1" dirty="0" err="1" smtClean="0">
                        <a:solidFill>
                          <a:srgbClr val="002060"/>
                        </a:solidFill>
                        <a:cs typeface="Arial" panose="020B0604020202020204" pitchFamily="34" charset="0"/>
                      </a:rPr>
                      <a:t>Көйгөйлөрдү</a:t>
                    </a:r>
                    <a:r>
                      <a:rPr lang="ru-RU" b="1" dirty="0" smtClean="0">
                        <a:solidFill>
                          <a:srgbClr val="002060"/>
                        </a:solidFill>
                        <a:cs typeface="Arial" panose="020B0604020202020204" pitchFamily="34" charset="0"/>
                      </a:rPr>
                      <a:t> </a:t>
                    </a:r>
                    <a:r>
                      <a:rPr lang="ru-RU" b="1" dirty="0" err="1" smtClean="0">
                        <a:solidFill>
                          <a:srgbClr val="002060"/>
                        </a:solidFill>
                        <a:cs typeface="Arial" panose="020B0604020202020204" pitchFamily="34" charset="0"/>
                      </a:rPr>
                      <a:t>чечүү</a:t>
                    </a:r>
                    <a:r>
                      <a:rPr lang="ru-RU" b="1" dirty="0" smtClean="0">
                        <a:solidFill>
                          <a:srgbClr val="002060"/>
                        </a:solidFill>
                        <a:cs typeface="Arial" panose="020B0604020202020204" pitchFamily="34" charset="0"/>
                      </a:rPr>
                      <a:t>, </a:t>
                    </a:r>
                    <a:r>
                      <a:rPr lang="ru-RU" b="1" dirty="0" err="1" smtClean="0">
                        <a:solidFill>
                          <a:srgbClr val="002060"/>
                        </a:solidFill>
                        <a:cs typeface="Arial" panose="020B0604020202020204" pitchFamily="34" charset="0"/>
                      </a:rPr>
                      <a:t>глобалдуу</a:t>
                    </a:r>
                    <a:r>
                      <a:rPr lang="ru-RU" b="1" dirty="0" smtClean="0">
                        <a:solidFill>
                          <a:srgbClr val="002060"/>
                        </a:solidFill>
                        <a:cs typeface="Arial" panose="020B0604020202020204" pitchFamily="34" charset="0"/>
                      </a:rPr>
                      <a:t> </a:t>
                    </a:r>
                    <a:r>
                      <a:rPr lang="ru-RU" b="1" dirty="0" err="1" smtClean="0">
                        <a:solidFill>
                          <a:srgbClr val="002060"/>
                        </a:solidFill>
                        <a:cs typeface="Arial" panose="020B0604020202020204" pitchFamily="34" charset="0"/>
                      </a:rPr>
                      <a:t>компетенциялар</a:t>
                    </a:r>
                    <a:r>
                      <a:rPr lang="ru-RU" b="1" dirty="0" smtClean="0">
                        <a:solidFill>
                          <a:srgbClr val="002060"/>
                        </a:solidFill>
                        <a:cs typeface="Arial" panose="020B0604020202020204" pitchFamily="34" charset="0"/>
                      </a:rPr>
                      <a:t>, </a:t>
                    </a:r>
                    <a:r>
                      <a:rPr lang="ru-RU" b="1" dirty="0" err="1" smtClean="0">
                        <a:solidFill>
                          <a:srgbClr val="002060"/>
                        </a:solidFill>
                        <a:cs typeface="Arial" panose="020B0604020202020204" pitchFamily="34" charset="0"/>
                      </a:rPr>
                      <a:t>креативдүү</a:t>
                    </a:r>
                    <a:r>
                      <a:rPr lang="ru-RU" b="1" dirty="0" smtClean="0">
                        <a:solidFill>
                          <a:srgbClr val="002060"/>
                        </a:solidFill>
                        <a:cs typeface="Arial" panose="020B0604020202020204" pitchFamily="34" charset="0"/>
                      </a:rPr>
                      <a:t> ой </a:t>
                    </a:r>
                    <a:r>
                      <a:rPr lang="ru-RU" b="1" dirty="0" err="1" smtClean="0">
                        <a:solidFill>
                          <a:srgbClr val="002060"/>
                        </a:solidFill>
                        <a:cs typeface="Arial" panose="020B0604020202020204" pitchFamily="34" charset="0"/>
                      </a:rPr>
                      <a:t>жүгүртүү</a:t>
                    </a:r>
                    <a:r>
                      <a:rPr lang="ru-RU" b="1" dirty="0" smtClean="0">
                        <a:solidFill>
                          <a:srgbClr val="002060"/>
                        </a:solidFill>
                        <a:cs typeface="Arial" panose="020B0604020202020204" pitchFamily="34" charset="0"/>
                      </a:rPr>
                      <a:t>…</a:t>
                    </a:r>
                    <a:endParaRPr lang="ru-RU" b="1" dirty="0">
                      <a:solidFill>
                        <a:srgbClr val="00206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6" name="Круговая стрелка 55"/>
                  <p:cNvSpPr/>
                  <p:nvPr/>
                </p:nvSpPr>
                <p:spPr>
                  <a:xfrm rot="11487041">
                    <a:off x="2260108" y="923987"/>
                    <a:ext cx="5006329" cy="5721144"/>
                  </a:xfrm>
                  <a:prstGeom prst="circularArrow">
                    <a:avLst>
                      <a:gd name="adj1" fmla="val 5085"/>
                      <a:gd name="adj2" fmla="val 800264"/>
                      <a:gd name="adj3" fmla="val 2912753"/>
                      <a:gd name="adj4" fmla="val 20379318"/>
                      <a:gd name="adj5" fmla="val 5932"/>
                    </a:avLst>
                  </a:prstGeom>
                  <a:solidFill>
                    <a:srgbClr val="003366"/>
                  </a:solidFill>
                </p:spPr>
                <p:style>
                  <a:lnRef idx="0">
                    <a:schemeClr val="accent1">
                      <a:tint val="6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tint val="6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tint val="6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57" name="Круговая стрелка 56"/>
                  <p:cNvSpPr/>
                  <p:nvPr/>
                </p:nvSpPr>
                <p:spPr>
                  <a:xfrm rot="15808826">
                    <a:off x="3023614" y="289388"/>
                    <a:ext cx="4740072" cy="5630056"/>
                  </a:xfrm>
                  <a:prstGeom prst="circularArrow">
                    <a:avLst>
                      <a:gd name="adj1" fmla="val 5085"/>
                      <a:gd name="adj2" fmla="val 800264"/>
                      <a:gd name="adj3" fmla="val 2912753"/>
                      <a:gd name="adj4" fmla="val 20379318"/>
                      <a:gd name="adj5" fmla="val 5932"/>
                    </a:avLst>
                  </a:prstGeom>
                  <a:solidFill>
                    <a:srgbClr val="003366"/>
                  </a:solidFill>
                </p:spPr>
                <p:style>
                  <a:lnRef idx="0">
                    <a:schemeClr val="accent1">
                      <a:tint val="6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tint val="6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tint val="6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</p:grpSp>
          </p:grpSp>
        </p:grpSp>
      </p:grpSp>
      <p:sp>
        <p:nvSpPr>
          <p:cNvPr id="3" name="Скругленная прямоугольная выноска 2"/>
          <p:cNvSpPr/>
          <p:nvPr/>
        </p:nvSpPr>
        <p:spPr>
          <a:xfrm>
            <a:off x="6898372" y="1981200"/>
            <a:ext cx="2031345" cy="1323888"/>
          </a:xfrm>
          <a:prstGeom prst="wedgeRoundRectCallout">
            <a:avLst>
              <a:gd name="adj1" fmla="val -77405"/>
              <a:gd name="adj2" fmla="val 7022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2022-</a:t>
            </a:r>
            <a:r>
              <a:rPr lang="ru-RU" sz="1600" b="1" dirty="0" err="1" smtClean="0">
                <a:solidFill>
                  <a:schemeClr val="tx1"/>
                </a:solidFill>
              </a:rPr>
              <a:t>жылдагы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алдыңкы</a:t>
            </a:r>
            <a:r>
              <a:rPr lang="ru-RU" sz="1600" dirty="0" smtClean="0">
                <a:solidFill>
                  <a:schemeClr val="tx1"/>
                </a:solidFill>
              </a:rPr>
              <a:t> компонент. </a:t>
            </a:r>
            <a:r>
              <a:rPr lang="ru-RU" sz="1600" dirty="0" err="1" smtClean="0">
                <a:solidFill>
                  <a:schemeClr val="tx1"/>
                </a:solidFill>
              </a:rPr>
              <a:t>Бүгүнкү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күндөгү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сегизинчи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класстар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катышат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7" name="Скругленная прямоугольная выноска 36"/>
          <p:cNvSpPr/>
          <p:nvPr/>
        </p:nvSpPr>
        <p:spPr>
          <a:xfrm>
            <a:off x="214282" y="5332543"/>
            <a:ext cx="1421544" cy="1224260"/>
          </a:xfrm>
          <a:prstGeom prst="wedgeRoundRectCallout">
            <a:avLst>
              <a:gd name="adj1" fmla="val 162992"/>
              <a:gd name="adj2" fmla="val -3451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2022-</a:t>
            </a:r>
            <a:r>
              <a:rPr lang="ru-RU" b="1" dirty="0" err="1">
                <a:solidFill>
                  <a:schemeClr val="tx1"/>
                </a:solidFill>
              </a:rPr>
              <a:t>жылдагы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алдыңкы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компонент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Скругленная прямоугольная выноска 38"/>
          <p:cNvSpPr/>
          <p:nvPr/>
        </p:nvSpPr>
        <p:spPr>
          <a:xfrm>
            <a:off x="254589" y="1253348"/>
            <a:ext cx="1394766" cy="2511829"/>
          </a:xfrm>
          <a:prstGeom prst="wedgeRoundRectCallout">
            <a:avLst>
              <a:gd name="adj1" fmla="val 95942"/>
              <a:gd name="adj2" fmla="val 21555"/>
              <a:gd name="adj3" fmla="val 16667"/>
            </a:avLst>
          </a:prstGeom>
          <a:solidFill>
            <a:srgbClr val="A7FF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2025-жылдагы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алдыңкы </a:t>
            </a:r>
            <a:r>
              <a:rPr lang="ru-RU" dirty="0">
                <a:solidFill>
                  <a:schemeClr val="tx1"/>
                </a:solidFill>
              </a:rPr>
              <a:t>компонент. </a:t>
            </a:r>
            <a:r>
              <a:rPr lang="ru-RU" dirty="0" err="1" smtClean="0">
                <a:solidFill>
                  <a:schemeClr val="tx1"/>
                </a:solidFill>
              </a:rPr>
              <a:t>Учурдагы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бешинчи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класстар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катышат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67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User\Desktop\1616971612_35-p-fon-dlya-slaida-v-prezentatsii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826" cy="6858000"/>
          </a:xfrm>
          <a:prstGeom prst="rect">
            <a:avLst/>
          </a:prstGeom>
          <a:noFill/>
        </p:spPr>
      </p:pic>
      <p:sp>
        <p:nvSpPr>
          <p:cNvPr id="1026" name="AutoShape 2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260648"/>
            <a:ext cx="7100292" cy="48320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Математикалык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сабаттуулук-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бул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адамдын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математиканы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ар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кандай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контекстте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иштеп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чыгуу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колдонуу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чечмелөө жөндөмү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Ал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математикалык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жүгүртүүнү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кубулуштарды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сүрөттөө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түшүндүрүү жана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божомолдоо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үчүн математикалык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түшүнүктөрдү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жол-жоболорду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методдорду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фактыларды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куралдарды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колдонууну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ошондой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эле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математикалык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маселенин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чечилишин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чечмелөөнү камтыйт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User\Desktop\1616971612_35-p-fon-dlya-slaida-v-prezentatsii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826" cy="6858000"/>
          </a:xfrm>
          <a:prstGeom prst="rect">
            <a:avLst/>
          </a:prstGeom>
          <a:noFill/>
        </p:spPr>
      </p:pic>
      <p:sp>
        <p:nvSpPr>
          <p:cNvPr id="1026" name="AutoShape 2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857232"/>
            <a:ext cx="7532340" cy="35394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Окурмандык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сабаттуулук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бул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адамдын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жазуу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жүзүндөгү тексттердеги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маалыматты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түшүнүү, баалоо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колдонуу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билимди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өздөштүрүү жана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кеңейтүү, коюлган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максаттарга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жетүү, потенциалды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өнүктүрүү, коомдук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жашоого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катышуу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User\Desktop\1616971612_35-p-fon-dlya-slaida-v-prezentatsii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826" cy="6858000"/>
          </a:xfrm>
          <a:prstGeom prst="rect">
            <a:avLst/>
          </a:prstGeom>
          <a:noFill/>
        </p:spPr>
      </p:pic>
      <p:sp>
        <p:nvSpPr>
          <p:cNvPr id="1026" name="AutoShape 2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620688"/>
            <a:ext cx="8064896" cy="56938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Табигый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илимий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сабаттуулук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бул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адамдын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табигый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илимий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билимдерди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таануу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суроо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берүү, жаңы билимдерди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өздөштүрүү, табигый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илимий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кубулуштарды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түшүндүрүү жана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илимий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далилдерге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негизделген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тыянактарды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иштеп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чыгуу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үчүн өздөштүрүү жана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колдонуу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жөндөмдүүлүгү; табигый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илимдин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негизги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өзгөчөлүктөрүн адамдын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таанып-билүү формасы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катары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түшүнүү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табигый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илимдер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технология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коомдун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материалдык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интеллектуалдык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маданий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чөйрөлөрүнө таасир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этүүчү аң-сезимди көрсөтүү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табигый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илимге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байланыштуу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маселелерди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кароодо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активдүү жарандык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позицияны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көрсөтүү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User\Desktop\1616971612_35-p-fon-dlya-slaida-v-prezentatsii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826" cy="6858000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285720" y="3357562"/>
            <a:ext cx="6400800" cy="1752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PISA </a:t>
            </a:r>
            <a:r>
              <a:rPr kumimoji="0" lang="ky-KG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деген эмне?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PISA</a:t>
            </a:r>
            <a:r>
              <a:rPr kumimoji="0" lang="ky-KG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ны ким, эмне үчүн алат?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PISA</a:t>
            </a:r>
            <a:r>
              <a:rPr kumimoji="0" lang="ky-KG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нын максаты.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7158" y="285728"/>
            <a:ext cx="8460432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PISA 2025</a:t>
            </a: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User\Desktop\1616971612_35-p-fon-dlya-slaida-v-prezentatsii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826" cy="6858000"/>
          </a:xfrm>
          <a:prstGeom prst="rect">
            <a:avLst/>
          </a:prstGeom>
          <a:noFill/>
        </p:spPr>
      </p:pic>
      <p:sp>
        <p:nvSpPr>
          <p:cNvPr id="1026" name="AutoShape 2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908720"/>
            <a:ext cx="8064896" cy="501675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Изилдөө программасын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ишке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ашыруу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үчүн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математика,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табигый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илим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сабактары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тексттерди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түшүнүү жана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маалыматтын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башка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түрлөрү боюнча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жабык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ачык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тапшырмаларды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камтыган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тесттик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тапшырмалардын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блогунан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турган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атайын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диагностикалык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куралдар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иштелип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чыккан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Айрым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тапшырмалар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эле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кырдаалга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байланыштуу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ар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кандай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деңгээлдеги бир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нече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суроолордон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турат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User\Desktop\1616971612_35-p-fon-dlya-slaida-v-prezentatsii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826" cy="6858000"/>
          </a:xfrm>
          <a:prstGeom prst="rect">
            <a:avLst/>
          </a:prstGeom>
          <a:noFill/>
        </p:spPr>
      </p:pic>
      <p:sp>
        <p:nvSpPr>
          <p:cNvPr id="1026" name="AutoShape 2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484784"/>
            <a:ext cx="7704856" cy="39703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Изилдөө отчеттору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натыйжаларды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баалоо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билим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берүү саясатындагы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улуттук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стратегияларды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актуалдаштыруу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боюнча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өлкөлөргө сунуштар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ОЭСРдин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Билим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берүүгө болгон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көз караш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ОЭСРдин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көрсөткүчтөрү» сайтында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жайгаштырылат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Анда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дүйнөнүн өнүккөн жана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өнүгүп келе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жаткан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негизги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өлкөлөрүндө, анын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ичинде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Кыргызстандын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билим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берүү абалы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каралат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User\Desktop\1616971612_35-p-fon-dlya-slaida-v-prezentatsii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826" cy="6858000"/>
          </a:xfrm>
          <a:prstGeom prst="rect">
            <a:avLst/>
          </a:prstGeom>
          <a:noFill/>
        </p:spPr>
      </p:pic>
      <p:sp>
        <p:nvSpPr>
          <p:cNvPr id="1026" name="AutoShape 2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620688"/>
            <a:ext cx="8208912" cy="56938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Жалпысынан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PISA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программасы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бул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изилдөө</a:t>
            </a:r>
            <a:r>
              <a:rPr lang="ky-KG" sz="2800" dirty="0" smtClean="0">
                <a:latin typeface="Times New Roman" pitchFamily="18" charset="0"/>
                <a:cs typeface="Times New Roman" pitchFamily="18" charset="0"/>
              </a:rPr>
              <a:t>гө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камтылган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өлкөлөрдүн билим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берүү саясатына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олуттуу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таасир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этет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Программаны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ишке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ашыруу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процессинде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алынган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натыйжаларды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түшүндүрүү үчүн билим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берүүнүн сапатын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натыйжалуулугун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баалоо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жаатында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топ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илимий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изилдөөлөр демилгеленген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Изилдөөнүн жыйынтыктарын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колдонуу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менен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өлкөлөр билим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берүүнүн күчтүү жана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алсыз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жактарын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объективдүү аныктап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башка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мамлекеттердин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фонунда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өз профилин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көрө алышат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билим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берүү мекемелеринде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окуу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процессин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өркүндөтүүнүн багыттарын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аныктай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алышат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User\Desktop\1616971612_35-p-fon-dlya-slaida-v-prezentatsii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826" cy="6858000"/>
          </a:xfrm>
          <a:prstGeom prst="rect">
            <a:avLst/>
          </a:prstGeom>
          <a:noFill/>
        </p:spPr>
      </p:pic>
      <p:sp>
        <p:nvSpPr>
          <p:cNvPr id="1026" name="AutoShape 2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18" name="Picture 2" descr="Международное исследование PISA: рейтинг Росс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55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 descr="Тесты по математике для подготовке к PISA - математика, тес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Примеры открытых заданий PISA по читательской, математической, естест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13" y="127782"/>
            <a:ext cx="9101487" cy="6730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ФИОКО - PISA IN FOCUS #101. Как PISA определяет и измеряет читательскую  грамотность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0648"/>
            <a:ext cx="8895479" cy="5919540"/>
          </a:xfrm>
          <a:prstGeom prst="rect">
            <a:avLst/>
          </a:prstGeom>
          <a:noFill/>
        </p:spPr>
      </p:pic>
      <p:pic>
        <p:nvPicPr>
          <p:cNvPr id="38916" name="Picture 4" descr="В каком направлении развивается российская система общего образова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894498"/>
            <a:ext cx="3168352" cy="2963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МИНИСТЕРСТВО ОБРАЗОВАНИЯ И НАУКИ РФ ОСНОВНЫЕ РЕЗУЛЬТАТЫ МЕЖДУНАРОД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113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4" name="Picture 4" descr="Структура и виды тестовых заданий основного исследования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User\Desktop\1616971612_35-p-fon-dlya-slaida-v-prezentatsii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826" cy="6858000"/>
          </a:xfrm>
          <a:prstGeom prst="rect">
            <a:avLst/>
          </a:prstGeom>
          <a:noFill/>
        </p:spPr>
      </p:pic>
      <p:sp>
        <p:nvSpPr>
          <p:cNvPr id="1026" name="AutoShape 2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https://upload.wikimedia.org/wikipedia/commons/thumb/7/78/PISA-Maths-2012.svg/350px-PISA-Maths-2012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8460432" cy="4351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Users\User\Desktop\1616971612_35-p-fon-dlya-slaida-v-prezentatsii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826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5536" y="4077072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Окуучулардын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билим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жетишкендиктерин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баалоо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боюнча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аралык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программа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95536" y="40466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PISA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7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2063750"/>
            <a:ext cx="83529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англ.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for International Student 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Assessment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УНКЦИОНАЛЬНАЯ ГРАМОТНОСТЬ » ГБУ ДПО СО «Чапаевский ресурсный центр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645" y="0"/>
            <a:ext cx="8956355" cy="67151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3000364" y="500042"/>
            <a:ext cx="31432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XXI </a:t>
            </a:r>
            <a:r>
              <a:rPr lang="ky-KG" dirty="0" smtClean="0">
                <a:latin typeface="Times New Roman" pitchFamily="18" charset="0"/>
                <a:cs typeface="Times New Roman" pitchFamily="18" charset="0"/>
              </a:rPr>
              <a:t>кылымдын көндүмдөрү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1928802"/>
            <a:ext cx="2857520" cy="8617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y-KG" sz="1400" b="1" dirty="0" smtClean="0">
                <a:latin typeface="Times New Roman" pitchFamily="18" charset="0"/>
                <a:cs typeface="Times New Roman" pitchFamily="18" charset="0"/>
              </a:rPr>
              <a:t>Фундаменталдык билим.</a:t>
            </a:r>
          </a:p>
          <a:p>
            <a:r>
              <a:rPr lang="ky-KG" sz="1200" dirty="0" smtClean="0">
                <a:latin typeface="Times New Roman" pitchFamily="18" charset="0"/>
                <a:cs typeface="Times New Roman" pitchFamily="18" charset="0"/>
              </a:rPr>
              <a:t>Күнүмдүк жашоосунда окуучулар өзөктүү көндүмдөрдү кантип колдонушат.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3143248"/>
            <a:ext cx="1714512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y-KG" sz="1200" dirty="0" smtClean="0">
                <a:latin typeface="Times New Roman" pitchFamily="18" charset="0"/>
                <a:cs typeface="Times New Roman" pitchFamily="18" charset="0"/>
              </a:rPr>
              <a:t>Тил сабатуулугу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2976" y="3571876"/>
            <a:ext cx="171451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y-KG" sz="1200" dirty="0" smtClean="0">
                <a:latin typeface="Times New Roman" pitchFamily="18" charset="0"/>
                <a:cs typeface="Times New Roman" pitchFamily="18" charset="0"/>
              </a:rPr>
              <a:t>Математикалык сабатуулук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2976" y="4143380"/>
            <a:ext cx="2071702" cy="27699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y-KG" sz="1200" dirty="0" smtClean="0">
                <a:latin typeface="Times New Roman" pitchFamily="18" charset="0"/>
                <a:cs typeface="Times New Roman" pitchFamily="18" charset="0"/>
              </a:rPr>
              <a:t>Табигый илимий сабатуулук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2976" y="4572008"/>
            <a:ext cx="2000264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y-KG" sz="1600" dirty="0" smtClean="0">
                <a:latin typeface="Times New Roman" pitchFamily="18" charset="0"/>
                <a:cs typeface="Times New Roman" pitchFamily="18" charset="0"/>
              </a:rPr>
              <a:t>МКТ сабатуулугу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2976" y="5143512"/>
            <a:ext cx="1928826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y-KG" sz="1200" dirty="0" smtClean="0">
                <a:latin typeface="Times New Roman" pitchFamily="18" charset="0"/>
                <a:cs typeface="Times New Roman" pitchFamily="18" charset="0"/>
              </a:rPr>
              <a:t>Финансылык сабатуулук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2976" y="5643578"/>
            <a:ext cx="200026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y-KG" sz="1200" dirty="0" smtClean="0">
                <a:latin typeface="Times New Roman" pitchFamily="18" charset="0"/>
                <a:cs typeface="Times New Roman" pitchFamily="18" charset="0"/>
              </a:rPr>
              <a:t>Жарандык жана маданият сабатуулугу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0430" y="2071678"/>
            <a:ext cx="242889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y-KG" sz="1600" b="1" dirty="0" smtClean="0">
                <a:latin typeface="Times New Roman" pitchFamily="18" charset="0"/>
                <a:cs typeface="Times New Roman" pitchFamily="18" charset="0"/>
              </a:rPr>
              <a:t>Компетенциялар</a:t>
            </a:r>
          </a:p>
          <a:p>
            <a:r>
              <a:rPr lang="ky-KG" sz="1200" dirty="0" smtClean="0">
                <a:latin typeface="Times New Roman" pitchFamily="18" charset="0"/>
                <a:cs typeface="Times New Roman" pitchFamily="18" charset="0"/>
              </a:rPr>
              <a:t>Татаал тапшырмаларды окуучулар кантип чечишет 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00496" y="3000372"/>
            <a:ext cx="178595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y-KG" sz="1200" dirty="0" smtClean="0">
                <a:latin typeface="Times New Roman" pitchFamily="18" charset="0"/>
                <a:cs typeface="Times New Roman" pitchFamily="18" charset="0"/>
              </a:rPr>
              <a:t>Сынчыл ойлом/ </a:t>
            </a:r>
          </a:p>
          <a:p>
            <a:r>
              <a:rPr lang="ky-KG" sz="1200" dirty="0" smtClean="0">
                <a:latin typeface="Times New Roman" pitchFamily="18" charset="0"/>
                <a:cs typeface="Times New Roman" pitchFamily="18" charset="0"/>
              </a:rPr>
              <a:t>Көйгөйлөрдү чечүү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0496" y="3643314"/>
            <a:ext cx="1643074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y-KG" sz="1200" dirty="0" smtClean="0">
                <a:latin typeface="Times New Roman" pitchFamily="18" charset="0"/>
                <a:cs typeface="Times New Roman" pitchFamily="18" charset="0"/>
              </a:rPr>
              <a:t>Креативдүүлүк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00496" y="4572008"/>
            <a:ext cx="1285884" cy="2616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y-KG" sz="1100" dirty="0" smtClean="0">
                <a:latin typeface="Times New Roman" pitchFamily="18" charset="0"/>
                <a:cs typeface="Times New Roman" pitchFamily="18" charset="0"/>
              </a:rPr>
              <a:t>Баарлашуу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00496" y="4143380"/>
            <a:ext cx="1428760" cy="27699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y-KG" sz="1200" dirty="0" smtClean="0">
                <a:latin typeface="Times New Roman" pitchFamily="18" charset="0"/>
                <a:cs typeface="Times New Roman" pitchFamily="18" charset="0"/>
              </a:rPr>
              <a:t>Кызматташтык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72198" y="2071678"/>
            <a:ext cx="250033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y-KG" sz="1200" dirty="0" smtClean="0">
                <a:latin typeface="Times New Roman" pitchFamily="18" charset="0"/>
                <a:cs typeface="Times New Roman" pitchFamily="18" charset="0"/>
              </a:rPr>
              <a:t>Мүнөз белгилери</a:t>
            </a:r>
          </a:p>
          <a:p>
            <a:r>
              <a:rPr lang="ky-KG" sz="1200" dirty="0" smtClean="0">
                <a:latin typeface="Times New Roman" pitchFamily="18" charset="0"/>
                <a:cs typeface="Times New Roman" pitchFamily="18" charset="0"/>
              </a:rPr>
              <a:t>Өзгөрүп тургун шартта  окуучулар милдеттерин кантип аткарышат. 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15140" y="2928934"/>
            <a:ext cx="164307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y-KG" sz="1400" dirty="0" smtClean="0">
                <a:latin typeface="Times New Roman" pitchFamily="18" charset="0"/>
                <a:cs typeface="Times New Roman" pitchFamily="18" charset="0"/>
              </a:rPr>
              <a:t>Кызыкдар</a:t>
            </a:r>
            <a:r>
              <a:rPr lang="ky-KG" dirty="0" smtClean="0"/>
              <a:t>  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643702" y="3429000"/>
            <a:ext cx="171451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y-KG" sz="1200" dirty="0" smtClean="0">
                <a:latin typeface="Times New Roman" pitchFamily="18" charset="0"/>
                <a:cs typeface="Times New Roman" pitchFamily="18" charset="0"/>
              </a:rPr>
              <a:t>Демилге</a:t>
            </a:r>
            <a:r>
              <a:rPr lang="ky-KG" dirty="0" smtClean="0"/>
              <a:t> 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643702" y="3857628"/>
            <a:ext cx="207170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y-KG" sz="1400" dirty="0" smtClean="0">
                <a:latin typeface="Times New Roman" pitchFamily="18" charset="0"/>
                <a:cs typeface="Times New Roman" pitchFamily="18" charset="0"/>
              </a:rPr>
              <a:t>Чыдамкайлык/кайтпоочулук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86578" y="4500570"/>
            <a:ext cx="1714512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y-KG" sz="1400" dirty="0" smtClean="0">
                <a:latin typeface="Times New Roman" pitchFamily="18" charset="0"/>
                <a:cs typeface="Times New Roman" pitchFamily="18" charset="0"/>
              </a:rPr>
              <a:t>Шартка көнүү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86578" y="5000636"/>
            <a:ext cx="171451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y-KG" sz="1200" dirty="0" smtClean="0">
                <a:latin typeface="Times New Roman" pitchFamily="18" charset="0"/>
                <a:cs typeface="Times New Roman" pitchFamily="18" charset="0"/>
              </a:rPr>
              <a:t>Лидерлик</a:t>
            </a:r>
            <a:r>
              <a:rPr lang="ky-KG" dirty="0" smtClean="0"/>
              <a:t> 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643702" y="5429264"/>
            <a:ext cx="214314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y-KG" sz="1400" dirty="0" smtClean="0">
                <a:latin typeface="Times New Roman" pitchFamily="18" charset="0"/>
                <a:cs typeface="Times New Roman" pitchFamily="18" charset="0"/>
              </a:rPr>
              <a:t>Маданий жана социалдык билгичтик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28992" y="5857892"/>
            <a:ext cx="2428892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y-K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Үзгүлтүксүз билим алуу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User\Desktop\1616971612_35-p-fon-dlya-slaida-v-prezentatsii-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826" cy="6858000"/>
          </a:xfrm>
          <a:prstGeom prst="rect">
            <a:avLst/>
          </a:prstGeom>
          <a:noFill/>
        </p:spPr>
      </p:pic>
      <p:sp>
        <p:nvSpPr>
          <p:cNvPr id="1026" name="AutoShape 2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71472" y="1000108"/>
          <a:ext cx="8072494" cy="558286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74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3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42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55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8396">
                <a:tc>
                  <a:txBody>
                    <a:bodyPr/>
                    <a:lstStyle/>
                    <a:p>
                      <a:pPr algn="ctr"/>
                      <a:r>
                        <a:rPr lang="ky-KG" sz="1600" b="1" dirty="0" smtClean="0"/>
                        <a:t>№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sz="1200" b="1" dirty="0" smtClean="0"/>
                        <a:t>Аткарылуучу</a:t>
                      </a:r>
                      <a:r>
                        <a:rPr lang="ky-KG" sz="1200" b="1" baseline="0" dirty="0" smtClean="0"/>
                        <a:t> иш аракеттер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sz="1200" b="1" dirty="0" smtClean="0"/>
                        <a:t>Аткаруу мөөнөтү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sz="1200" b="1" dirty="0" smtClean="0"/>
                        <a:t>Жооптуу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y-KG" sz="1200" b="1" dirty="0" smtClean="0"/>
                        <a:t>Индикатор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396">
                <a:tc>
                  <a:txBody>
                    <a:bodyPr/>
                    <a:lstStyle/>
                    <a:p>
                      <a:r>
                        <a:rPr lang="ky-KG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200" dirty="0" smtClean="0"/>
                        <a:t>Билим</a:t>
                      </a:r>
                      <a:r>
                        <a:rPr lang="ky-KG" sz="1200" baseline="0" dirty="0" smtClean="0"/>
                        <a:t> берүү кызматкерлерине маалымат жеткирүү.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200" dirty="0" smtClean="0"/>
                        <a:t>Август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200" dirty="0" smtClean="0"/>
                        <a:t>Ысык-Көл</a:t>
                      </a:r>
                      <a:r>
                        <a:rPr lang="ky-KG" sz="1200" baseline="0" dirty="0" smtClean="0"/>
                        <a:t> областык </a:t>
                      </a:r>
                      <a:r>
                        <a:rPr lang="ky-KG" sz="1200" dirty="0" smtClean="0"/>
                        <a:t>билим берүү инстутуту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755">
                <a:tc>
                  <a:txBody>
                    <a:bodyPr/>
                    <a:lstStyle/>
                    <a:p>
                      <a:r>
                        <a:rPr lang="ky-KG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y-KG" sz="1200" baseline="0" dirty="0" smtClean="0"/>
                        <a:t>Областтык координациалык кеңештин маалыматын жеткирүү. 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200" dirty="0" smtClean="0"/>
                        <a:t>Август</a:t>
                      </a:r>
                    </a:p>
                    <a:p>
                      <a:r>
                        <a:rPr lang="ky-KG" sz="1200" dirty="0" smtClean="0"/>
                        <a:t>Сентябрь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200" baseline="0" dirty="0" smtClean="0"/>
                        <a:t>Координациалык кеңеш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755">
                <a:tc>
                  <a:txBody>
                    <a:bodyPr/>
                    <a:lstStyle/>
                    <a:p>
                      <a:r>
                        <a:rPr lang="ky-KG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200" dirty="0" smtClean="0"/>
                        <a:t>Ар бир район,шаарларда</a:t>
                      </a:r>
                      <a:r>
                        <a:rPr lang="ky-KG" sz="1200" baseline="0" dirty="0" smtClean="0"/>
                        <a:t> </a:t>
                      </a:r>
                      <a:r>
                        <a:rPr lang="en-US" sz="1200" baseline="0" dirty="0" smtClean="0"/>
                        <a:t>PISA  2025 </a:t>
                      </a:r>
                      <a:r>
                        <a:rPr lang="ky-KG" sz="1200" baseline="0" dirty="0" smtClean="0"/>
                        <a:t>изилдөөсүнө даяардык көрүү боюнча координациалык </a:t>
                      </a:r>
                      <a:r>
                        <a:rPr lang="ky-KG" sz="1200" dirty="0" smtClean="0"/>
                        <a:t> кеңеш түзүү.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200" dirty="0" smtClean="0"/>
                        <a:t>Сентябрь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y-KG" sz="1200" dirty="0" smtClean="0"/>
                        <a:t>Район,шаардык </a:t>
                      </a:r>
                      <a:r>
                        <a:rPr lang="ky-KG" sz="1200" baseline="0" dirty="0" smtClean="0"/>
                        <a:t> билим берүү бөлүмүнүн башчылары.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9755">
                <a:tc>
                  <a:txBody>
                    <a:bodyPr/>
                    <a:lstStyle/>
                    <a:p>
                      <a:r>
                        <a:rPr lang="ky-KG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200" dirty="0" smtClean="0"/>
                        <a:t>ОББИ</a:t>
                      </a:r>
                      <a:r>
                        <a:rPr lang="ky-KG" sz="1200" baseline="0" dirty="0" smtClean="0"/>
                        <a:t> жана РШБББ  </a:t>
                      </a:r>
                      <a:r>
                        <a:rPr lang="ky-KG" sz="1200" dirty="0" smtClean="0"/>
                        <a:t>жылдык  жана стратегиялык   иш планына киргизүү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200" dirty="0" smtClean="0"/>
                        <a:t>Август-сентябрь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y-KG" sz="1200" dirty="0" smtClean="0"/>
                        <a:t>Ысык-Көл</a:t>
                      </a:r>
                      <a:r>
                        <a:rPr lang="ky-KG" sz="1200" baseline="0" dirty="0" smtClean="0"/>
                        <a:t> областык </a:t>
                      </a:r>
                      <a:r>
                        <a:rPr lang="ky-KG" sz="1200" dirty="0" smtClean="0"/>
                        <a:t>билим берүү инстутуту</a:t>
                      </a:r>
                      <a:endParaRPr lang="ru-RU" sz="1200" dirty="0" smtClean="0"/>
                    </a:p>
                    <a:p>
                      <a:r>
                        <a:rPr lang="ky-KG" sz="1200" dirty="0" smtClean="0"/>
                        <a:t>Мектеп</a:t>
                      </a:r>
                      <a:r>
                        <a:rPr lang="ky-KG" sz="1200" baseline="0" dirty="0" smtClean="0"/>
                        <a:t> жетекчилиги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9755">
                <a:tc>
                  <a:txBody>
                    <a:bodyPr/>
                    <a:lstStyle/>
                    <a:p>
                      <a:r>
                        <a:rPr lang="ky-KG" sz="1600" dirty="0" smtClean="0"/>
                        <a:t>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200" dirty="0" smtClean="0"/>
                        <a:t>ОББИнин</a:t>
                      </a:r>
                      <a:r>
                        <a:rPr lang="ky-KG" sz="1200" baseline="0" dirty="0" smtClean="0"/>
                        <a:t> сайтына электрондук ресурстарды </a:t>
                      </a:r>
                      <a:r>
                        <a:rPr lang="en-US" sz="1200" baseline="0" dirty="0" smtClean="0"/>
                        <a:t>PISA</a:t>
                      </a:r>
                      <a:r>
                        <a:rPr lang="ky-KG" sz="1200" baseline="0" dirty="0" smtClean="0"/>
                        <a:t>2025 программасына  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ky-KG" sz="1200" baseline="0" dirty="0" smtClean="0"/>
                        <a:t>кызыктар тараптарга маалыматты даярдоо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200" dirty="0" smtClean="0"/>
                        <a:t>Сентябрь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200" dirty="0" smtClean="0"/>
                        <a:t>Инновация жана маалымат</a:t>
                      </a:r>
                      <a:r>
                        <a:rPr lang="ky-KG" sz="1200" baseline="0" dirty="0" smtClean="0"/>
                        <a:t> технологиялар лабораториясы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85189">
                <a:tc>
                  <a:txBody>
                    <a:bodyPr/>
                    <a:lstStyle/>
                    <a:p>
                      <a:r>
                        <a:rPr lang="ky-KG" sz="1600" dirty="0" smtClean="0"/>
                        <a:t>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200" dirty="0" smtClean="0"/>
                        <a:t>Пед кадрлардын чеберчилигин</a:t>
                      </a:r>
                      <a:r>
                        <a:rPr lang="ky-KG" sz="1200" baseline="0" dirty="0" smtClean="0"/>
                        <a:t> жогорулатуу максатында функционалдык сабатуулукту “окуу сабатуулугу,математикалык сабатуулук,табигый илимий сабатуулук,санариптик сабатуулук</a:t>
                      </a:r>
                      <a:r>
                        <a:rPr lang="ru-RU" sz="1200" baseline="0" dirty="0" smtClean="0"/>
                        <a:t>+</a:t>
                      </a:r>
                      <a:r>
                        <a:rPr lang="ky-KG" sz="1200" baseline="0" dirty="0" smtClean="0"/>
                        <a:t>чет тили”өнүктүрүүгө жаңы окуу программасын иштеп чыгуу 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200" dirty="0" smtClean="0"/>
                        <a:t>Сентябрь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y-KG" sz="1200" dirty="0" smtClean="0"/>
                        <a:t>Ысык-Көл</a:t>
                      </a:r>
                      <a:r>
                        <a:rPr lang="ky-KG" sz="1200" baseline="0" dirty="0" smtClean="0"/>
                        <a:t> областык </a:t>
                      </a:r>
                      <a:r>
                        <a:rPr lang="ky-KG" sz="1200" dirty="0" smtClean="0"/>
                        <a:t>билим берүү инстутутунун усулчулары 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1113">
                <a:tc>
                  <a:txBody>
                    <a:bodyPr/>
                    <a:lstStyle/>
                    <a:p>
                      <a:r>
                        <a:rPr lang="ky-KG" sz="1600" dirty="0" smtClean="0"/>
                        <a:t>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y-KG" sz="1200" dirty="0" smtClean="0"/>
                        <a:t>Мугалимдерге окуу, математикалык,</a:t>
                      </a:r>
                      <a:r>
                        <a:rPr lang="ky-KG" sz="1200" baseline="0" dirty="0" smtClean="0"/>
                        <a:t> табигый-илимий сабуттуулук боюнча семинар  өткөрүү.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1200" dirty="0" smtClean="0"/>
                        <a:t>Сентябрь-декабрь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y-KG" sz="1200" dirty="0" smtClean="0"/>
                        <a:t>Ысык-Көл</a:t>
                      </a:r>
                      <a:r>
                        <a:rPr lang="ky-KG" sz="1200" baseline="0" dirty="0" smtClean="0"/>
                        <a:t> областык </a:t>
                      </a:r>
                      <a:r>
                        <a:rPr lang="ky-KG" sz="1200" dirty="0" smtClean="0"/>
                        <a:t>билим берүү инстутутунун усулчулары 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14480" y="500042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85786" y="214290"/>
            <a:ext cx="750099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y-KG" sz="2000" dirty="0" smtClean="0">
                <a:latin typeface="Times New Roman" pitchFamily="18" charset="0"/>
                <a:cs typeface="Times New Roman" pitchFamily="18" charset="0"/>
              </a:rPr>
              <a:t>Ысык-Көл областтык билим берүү институтунун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PISA 2025</a:t>
            </a:r>
            <a:r>
              <a:rPr lang="ky-KG" sz="2000" dirty="0" smtClean="0">
                <a:latin typeface="Times New Roman" pitchFamily="18" charset="0"/>
                <a:cs typeface="Times New Roman" pitchFamily="18" charset="0"/>
              </a:rPr>
              <a:t> болжолдуу иш чарасы.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y-KG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Adobe Ming Std L" pitchFamily="18" charset="-128"/>
                <a:cs typeface="Times New Roman" pitchFamily="18" charset="0"/>
              </a:rPr>
              <a:t>“Билим берүүнүн экосистемасы, бирдей жарандык жана </a:t>
            </a:r>
            <a:br>
              <a:rPr lang="ky-KG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Adobe Ming Std L" pitchFamily="18" charset="-128"/>
                <a:cs typeface="Times New Roman" pitchFamily="18" charset="0"/>
              </a:rPr>
            </a:br>
            <a:r>
              <a:rPr lang="ky-KG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Adobe Ming Std L" pitchFamily="18" charset="-128"/>
                <a:cs typeface="Times New Roman" pitchFamily="18" charset="0"/>
              </a:rPr>
              <a:t>зордук-зомбулуктан социалдык-укуктук коргоо- коомдун туруктуу өнүгүүсү катары”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Adobe Ming Std L" pitchFamily="18" charset="-128"/>
              <a:cs typeface="Times New Roman" pitchFamily="18" charset="0"/>
            </a:endParaRPr>
          </a:p>
        </p:txBody>
      </p:sp>
      <p:pic>
        <p:nvPicPr>
          <p:cNvPr id="13314" name="Picture 2" descr="Министерство образования и науки разработало логотип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208066"/>
            <a:ext cx="2016224" cy="2105921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54452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y-KG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Adobe Ming Std L" pitchFamily="18" charset="-128"/>
                <a:cs typeface="Times New Roman" pitchFamily="18" charset="0"/>
              </a:rPr>
              <a:t>“Образовательная</a:t>
            </a:r>
            <a:r>
              <a:rPr kumimoji="0" lang="ky-KG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Adobe Ming Std L" pitchFamily="18" charset="-128"/>
                <a:cs typeface="Times New Roman" pitchFamily="18" charset="0"/>
              </a:rPr>
              <a:t> экосистема, гражданская идентичность и социально-правовая защита от насилия как уловие устойчивого развития общества</a:t>
            </a:r>
            <a:r>
              <a:rPr kumimoji="0" lang="ky-KG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Adobe Ming Std L" pitchFamily="18" charset="-128"/>
                <a:cs typeface="Times New Roman" pitchFamily="18" charset="0"/>
              </a:rPr>
              <a:t>”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Adobe Ming Std L" pitchFamily="18" charset="-128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1556792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y-KG" sz="2000" b="1" dirty="0" smtClean="0">
                <a:solidFill>
                  <a:srgbClr val="FF0000"/>
                </a:solidFill>
              </a:rPr>
              <a:t>ЖАҢЫ ЧАКЫРЫКТАР-ЖАҢЫ БИЙИКТИКТЕР!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4757082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y-KG" sz="2000" b="1" dirty="0" smtClean="0">
                <a:solidFill>
                  <a:srgbClr val="FF0000"/>
                </a:solidFill>
              </a:rPr>
              <a:t>НОВЫЕ ВЫЗОВЫ-НОВЫЕ ГОРИЗОНТЫ!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User\Desktop\1616971612_35-p-fon-dlya-slaida-v-prezentatsii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826" cy="6858000"/>
          </a:xfrm>
          <a:prstGeom prst="rect">
            <a:avLst/>
          </a:prstGeom>
          <a:noFill/>
        </p:spPr>
      </p:pic>
      <p:sp>
        <p:nvSpPr>
          <p:cNvPr id="1026" name="AutoShape 2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1428736"/>
            <a:ext cx="79296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y-KG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үйнөнүн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кайсы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өлкөлөрүндө окуучулардын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функционалдык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сабаттуулугун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билимди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практикада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колдоно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билүүсүн баалоочу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тест.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User\Desktop\1616971612_35-p-fon-dlya-slaida-v-prezentatsii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826" cy="6858000"/>
          </a:xfrm>
          <a:prstGeom prst="rect">
            <a:avLst/>
          </a:prstGeom>
          <a:noFill/>
        </p:spPr>
      </p:pic>
      <p:sp>
        <p:nvSpPr>
          <p:cNvPr id="1026" name="AutoShape 2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4149080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экономического сотрудничества и развития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2071678"/>
            <a:ext cx="8676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Экономикалык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кызматташтык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өнүктүрүү уюму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9438" y="332656"/>
            <a:ext cx="648414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Изилдөө уюму:</a:t>
            </a:r>
            <a:endParaRPr lang="ru-RU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User\Desktop\1616971612_35-p-fon-dlya-slaida-v-prezentatsii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826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412776"/>
            <a:ext cx="7776864" cy="1752600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Улуттук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билим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берүү тутумдарынын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математикалык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табигый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илимий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багытынын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сапатын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өнүгүү тенденцияларын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мезгил-мезгили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менен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мониторинг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жүргүзүү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Дүйнөнүн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кайсы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өлкөлөрүндө билим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берүү тутумдарында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болуп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жаткан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өзгөрүүлөрдү аныктоого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салыштырууга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билим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берүү жаатындагы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стратегиялык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чечимдердин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натыйжалуулугун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баалоого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мүмкүндүк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берет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User\Desktop\1616971612_35-p-fon-dlya-slaida-v-prezentatsii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826" cy="6858000"/>
          </a:xfrm>
          <a:prstGeom prst="rect">
            <a:avLst/>
          </a:prstGeom>
          <a:noFill/>
        </p:spPr>
      </p:pic>
      <p:sp>
        <p:nvSpPr>
          <p:cNvPr id="1026" name="AutoShape 2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285728"/>
            <a:ext cx="8031836" cy="61247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Изилдөө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2000-жылдан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баштап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үч жылда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ОЭСР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өлкөлөрүндө жана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ОЭСРдин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өнөктөш өлкөлөрүндө жүргүзүлөт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Изилдөө программасы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камтылган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өлкөлөрдүн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саны бара-бара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көбөйүүдө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Изилдөөнүн негизги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багыттары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нструментарийди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иштеп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чыгууга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концептуалдык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мамилелер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жыйынтыктарды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иштеп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чыгуу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берүү ыкмалары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мезгил-мезгили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менен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илимий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форумдарда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талкууланат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алардын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ишине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билим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берүү жаатындагы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алдыңкы адистер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катышат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бул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өлкөлөр үчүн практикалык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маанисин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эске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алуу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менен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долбоорго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катышкан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өлкөлөрдүн өкүлдөрү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эреже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катары,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билим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берүү министрликтеринин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өкүлдөрү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тарабынан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бекитилет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User\Desktop\1616971612_35-p-fon-dlya-slaida-v-prezentatsii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826" cy="6858000"/>
          </a:xfrm>
          <a:prstGeom prst="rect">
            <a:avLst/>
          </a:prstGeom>
          <a:noFill/>
        </p:spPr>
      </p:pic>
      <p:sp>
        <p:nvSpPr>
          <p:cNvPr id="1026" name="AutoShape 2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48680"/>
            <a:ext cx="7892380" cy="53092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Изилдөөнүн негизги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максаты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егизги</a:t>
            </a:r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билим</a:t>
            </a:r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алган</a:t>
            </a:r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15жаштагы </a:t>
            </a:r>
            <a:r>
              <a:rPr lang="ru-RU" sz="3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окуучулар</a:t>
            </a:r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азыркы</a:t>
            </a:r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коомдо</a:t>
            </a:r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толук</a:t>
            </a:r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кандуу</a:t>
            </a:r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иштеши</a:t>
            </a:r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үчүн</a:t>
            </a:r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башкача</a:t>
            </a:r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айтканда</a:t>
            </a:r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адамдын</a:t>
            </a:r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ишмердүүлүгүнүн</a:t>
            </a:r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баарлашуунун</a:t>
            </a:r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социалдык</a:t>
            </a:r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мамилелеринин</a:t>
            </a:r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ар </a:t>
            </a:r>
            <a:r>
              <a:rPr lang="ru-RU" sz="3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кандай</a:t>
            </a:r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чөйрөлөрүндө кеңири милдеттерди</a:t>
            </a:r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чечүү үчүн </a:t>
            </a:r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зарыл </a:t>
            </a:r>
            <a:r>
              <a:rPr lang="ru-RU" sz="3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болгон</a:t>
            </a:r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билимге</a:t>
            </a:r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жөндөмгө ээби</a:t>
            </a:r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?».</a:t>
            </a:r>
            <a:endParaRPr lang="ru-RU" sz="32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User\Desktop\1616971612_35-p-fon-dlya-slaida-v-prezentatsii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826" cy="6858000"/>
          </a:xfrm>
          <a:prstGeom prst="rect">
            <a:avLst/>
          </a:prstGeom>
          <a:noFill/>
        </p:spPr>
      </p:pic>
      <p:sp>
        <p:nvSpPr>
          <p:cNvPr id="1026" name="AutoShape 2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Фон для слайда в презентации - 6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620688"/>
            <a:ext cx="7776864" cy="56938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Бул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курактагы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окуучулардын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тандоосу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көптөгөн өлкөлөрдө негизги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мектепти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ушул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жашка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чейин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бүтүрүп жаткандыгы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ар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кайсы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өлкөлөрдөгү окуу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программалары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көптөгөн окшоштуктарга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ээ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экендиги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менен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түшүндүрүлөт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Дал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ушул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билим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берүү баскычында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окуучуларга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келечекте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пайдалуу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боло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турган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билимдин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көндүмдөрдүн абалын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аныктоо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ошондой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эле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окуучулардын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азыркы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дүйнөдө ийгиликтүү адаптациялоо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үчүн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зарыл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болгон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билимди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өз алдынча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алуу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жөндөмүн баалоо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маанилүү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1242</TotalTime>
  <Words>1043</Words>
  <Application>Microsoft Office PowerPoint</Application>
  <PresentationFormat>Экран (4:3)</PresentationFormat>
  <Paragraphs>124</Paragraphs>
  <Slides>32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Adobe Ming Std L</vt:lpstr>
      <vt:lpstr>Arial</vt:lpstr>
      <vt:lpstr>Calibri</vt:lpstr>
      <vt:lpstr>Times New Roman</vt:lpstr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“Билим берүүнүн экосистемасы, бирдей жарандык жана  зордук-зомбулуктан социалдык-укуктук коргоо- коомдун туруктуу өнүгүүсү катары”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PISA</dc:title>
  <dc:creator>User</dc:creator>
  <cp:lastModifiedBy>Пользователь Windows</cp:lastModifiedBy>
  <cp:revision>74</cp:revision>
  <dcterms:created xsi:type="dcterms:W3CDTF">2022-08-24T11:26:09Z</dcterms:created>
  <dcterms:modified xsi:type="dcterms:W3CDTF">2022-10-31T20:10:00Z</dcterms:modified>
</cp:coreProperties>
</file>