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sldIdLst>
    <p:sldId id="256" r:id="rId2"/>
    <p:sldId id="257" r:id="rId3"/>
    <p:sldId id="258" r:id="rId4"/>
    <p:sldId id="268" r:id="rId5"/>
    <p:sldId id="259" r:id="rId6"/>
    <p:sldId id="274" r:id="rId7"/>
    <p:sldId id="269" r:id="rId8"/>
    <p:sldId id="270" r:id="rId9"/>
    <p:sldId id="271" r:id="rId10"/>
    <p:sldId id="272" r:id="rId11"/>
    <p:sldId id="262" r:id="rId12"/>
    <p:sldId id="260" r:id="rId13"/>
    <p:sldId id="261" r:id="rId14"/>
    <p:sldId id="273" r:id="rId15"/>
    <p:sldId id="263" r:id="rId16"/>
    <p:sldId id="264" r:id="rId17"/>
    <p:sldId id="265" r:id="rId18"/>
    <p:sldId id="266"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4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5610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128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203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8251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6681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712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681564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90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47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093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685262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2862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580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9004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smtClean="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49915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462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586051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D750A1-081E-49A5-A2ED-43C9B21B45A2}"/>
              </a:ext>
            </a:extLst>
          </p:cNvPr>
          <p:cNvSpPr>
            <a:spLocks noGrp="1"/>
          </p:cNvSpPr>
          <p:nvPr>
            <p:ph type="ctrTitle"/>
          </p:nvPr>
        </p:nvSpPr>
        <p:spPr>
          <a:xfrm>
            <a:off x="1507067" y="3429001"/>
            <a:ext cx="7766936" cy="2335696"/>
          </a:xfrm>
        </p:spPr>
        <p:txBody>
          <a:bodyPr/>
          <a:lstStyle/>
          <a:p>
            <a:r>
              <a:rPr lang="en-US" sz="3200" dirty="0">
                <a:solidFill>
                  <a:srgbClr val="FF0000"/>
                </a:solidFill>
              </a:rPr>
              <a:t>PISA </a:t>
            </a:r>
            <a:r>
              <a:rPr lang="ky-KG" sz="3200" dirty="0">
                <a:solidFill>
                  <a:srgbClr val="FF0000"/>
                </a:solidFill>
              </a:rPr>
              <a:t> деген  эмне</a:t>
            </a:r>
            <a:r>
              <a:rPr lang="en-US" sz="3200" dirty="0">
                <a:solidFill>
                  <a:srgbClr val="FF0000"/>
                </a:solidFill>
              </a:rPr>
              <a:t>?</a:t>
            </a:r>
            <a:br>
              <a:rPr lang="en-US" sz="3200" dirty="0">
                <a:solidFill>
                  <a:srgbClr val="FF0000"/>
                </a:solidFill>
              </a:rPr>
            </a:br>
            <a:r>
              <a:rPr lang="en-US" sz="3200" dirty="0"/>
              <a:t>PISA-</a:t>
            </a:r>
            <a:r>
              <a:rPr lang="ky-KG" sz="3200" dirty="0">
                <a:solidFill>
                  <a:srgbClr val="00B050"/>
                </a:solidFill>
              </a:rPr>
              <a:t>окуучулардын билим жетишкендиктерин баалоонун эл аралык программасы</a:t>
            </a:r>
            <a:r>
              <a:rPr lang="ru-RU" sz="3200" dirty="0"/>
              <a:t/>
            </a:r>
            <a:br>
              <a:rPr lang="ru-RU" sz="3200" dirty="0"/>
            </a:br>
            <a:r>
              <a:rPr lang="ky-KG" sz="3200" dirty="0">
                <a:solidFill>
                  <a:srgbClr val="FF0000"/>
                </a:solidFill>
              </a:rPr>
              <a:t/>
            </a:r>
            <a:br>
              <a:rPr lang="ky-KG" sz="3200" dirty="0">
                <a:solidFill>
                  <a:srgbClr val="FF0000"/>
                </a:solidFill>
              </a:rPr>
            </a:br>
            <a:r>
              <a:rPr lang="ky-KG" sz="3200" dirty="0">
                <a:solidFill>
                  <a:srgbClr val="FF0000"/>
                </a:solidFill>
              </a:rPr>
              <a:t/>
            </a:r>
            <a:br>
              <a:rPr lang="ky-KG" sz="3200" dirty="0">
                <a:solidFill>
                  <a:srgbClr val="FF0000"/>
                </a:solidFill>
              </a:rPr>
            </a:br>
            <a:r>
              <a:rPr lang="ky-KG" sz="3200" dirty="0">
                <a:solidFill>
                  <a:schemeClr val="tx1"/>
                </a:solidFill>
              </a:rPr>
              <a:t>Кыргызстан 2025-жылы өтө турган окуучулардын билим жетишкендиктерин баалоонун  </a:t>
            </a:r>
            <a:br>
              <a:rPr lang="ky-KG" sz="3200" dirty="0">
                <a:solidFill>
                  <a:schemeClr val="tx1"/>
                </a:solidFill>
              </a:rPr>
            </a:br>
            <a:r>
              <a:rPr lang="ky-KG" sz="3200" dirty="0">
                <a:solidFill>
                  <a:schemeClr val="tx1"/>
                </a:solidFill>
              </a:rPr>
              <a:t>эл аралык программасына катышат</a:t>
            </a:r>
            <a:r>
              <a:rPr lang="ky-KG" sz="3200" dirty="0"/>
              <a:t>.</a:t>
            </a:r>
            <a:r>
              <a:rPr lang="en-US" sz="3200" dirty="0"/>
              <a:t>  </a:t>
            </a:r>
            <a:endParaRPr lang="ru-RU" sz="3200" dirty="0"/>
          </a:p>
        </p:txBody>
      </p:sp>
    </p:spTree>
    <p:extLst>
      <p:ext uri="{BB962C8B-B14F-4D97-AF65-F5344CB8AC3E}">
        <p14:creationId xmlns:p14="http://schemas.microsoft.com/office/powerpoint/2010/main" val="386581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004B091-A4CE-433B-B803-F16018AC6FAE}"/>
              </a:ext>
            </a:extLst>
          </p:cNvPr>
          <p:cNvSpPr>
            <a:spLocks noGrp="1"/>
          </p:cNvSpPr>
          <p:nvPr>
            <p:ph type="title"/>
          </p:nvPr>
        </p:nvSpPr>
        <p:spPr>
          <a:xfrm>
            <a:off x="677334" y="609600"/>
            <a:ext cx="8596668" cy="914400"/>
          </a:xfrm>
        </p:spPr>
        <p:txBody>
          <a:bodyPr>
            <a:normAutofit/>
          </a:bodyPr>
          <a:lstStyle/>
          <a:p>
            <a:r>
              <a:rPr lang="ky-KG" sz="2400" dirty="0"/>
              <a:t>Окуучунун чыгармачыл-ишмердүүлүгүнүн жалпы ырааттуулугу кандай болот</a:t>
            </a:r>
            <a:r>
              <a:rPr lang="en-US" sz="2400" dirty="0"/>
              <a:t>?</a:t>
            </a:r>
            <a:endParaRPr lang="ru-RU" sz="2400" dirty="0"/>
          </a:p>
        </p:txBody>
      </p:sp>
      <p:sp>
        <p:nvSpPr>
          <p:cNvPr id="3" name="Объект 2">
            <a:extLst>
              <a:ext uri="{FF2B5EF4-FFF2-40B4-BE49-F238E27FC236}">
                <a16:creationId xmlns:a16="http://schemas.microsoft.com/office/drawing/2014/main" xmlns="" id="{7BFDF914-CABE-41C3-9E09-0365F52393F1}"/>
              </a:ext>
            </a:extLst>
          </p:cNvPr>
          <p:cNvSpPr>
            <a:spLocks noGrp="1"/>
          </p:cNvSpPr>
          <p:nvPr>
            <p:ph idx="1"/>
          </p:nvPr>
        </p:nvSpPr>
        <p:spPr>
          <a:xfrm>
            <a:off x="677334" y="1648691"/>
            <a:ext cx="8596668" cy="4392671"/>
          </a:xfrm>
        </p:spPr>
        <p:txBody>
          <a:bodyPr>
            <a:noAutofit/>
          </a:bodyPr>
          <a:lstStyle/>
          <a:p>
            <a:r>
              <a:rPr lang="ky-KG" sz="2800" dirty="0">
                <a:solidFill>
                  <a:srgbClr val="0070C0"/>
                </a:solidFill>
              </a:rPr>
              <a:t>Билүүсүз-колдоно албайт;</a:t>
            </a:r>
          </a:p>
          <a:p>
            <a:r>
              <a:rPr lang="ky-KG" sz="2800" dirty="0">
                <a:solidFill>
                  <a:srgbClr val="0070C0"/>
                </a:solidFill>
              </a:rPr>
              <a:t>Колдонуусуз- ой жүгүртүү болбойт;</a:t>
            </a:r>
          </a:p>
          <a:p>
            <a:r>
              <a:rPr lang="ky-KG" sz="2800" dirty="0">
                <a:solidFill>
                  <a:srgbClr val="0070C0"/>
                </a:solidFill>
              </a:rPr>
              <a:t>Ой-жүгүртүүсүз –проблеманы чече албайт;</a:t>
            </a:r>
          </a:p>
          <a:p>
            <a:r>
              <a:rPr lang="ky-KG" sz="2800" dirty="0">
                <a:solidFill>
                  <a:srgbClr val="0070C0"/>
                </a:solidFill>
              </a:rPr>
              <a:t>Проблеманы чече албаса- ишмердик болбойт;</a:t>
            </a:r>
          </a:p>
          <a:p>
            <a:r>
              <a:rPr lang="ky-KG" sz="2800" dirty="0">
                <a:solidFill>
                  <a:srgbClr val="0070C0"/>
                </a:solidFill>
              </a:rPr>
              <a:t>Ишмердиксиз-чыгармачылык  болбойт;</a:t>
            </a:r>
          </a:p>
          <a:p>
            <a:r>
              <a:rPr lang="ky-KG" sz="2800" dirty="0">
                <a:solidFill>
                  <a:srgbClr val="0070C0"/>
                </a:solidFill>
              </a:rPr>
              <a:t>Чыгармачылыксыз –жаңылык  жаралбайт;</a:t>
            </a:r>
          </a:p>
          <a:p>
            <a:r>
              <a:rPr lang="ky-KG" sz="2800" dirty="0">
                <a:solidFill>
                  <a:srgbClr val="0070C0"/>
                </a:solidFill>
              </a:rPr>
              <a:t>Жаңылыксыз-ачылыш болбойт;</a:t>
            </a:r>
          </a:p>
          <a:p>
            <a:r>
              <a:rPr lang="ky-KG" sz="2800" dirty="0">
                <a:solidFill>
                  <a:srgbClr val="0070C0"/>
                </a:solidFill>
              </a:rPr>
              <a:t>Ачылышсыз –өсүш болбойт;</a:t>
            </a:r>
          </a:p>
        </p:txBody>
      </p:sp>
    </p:spTree>
    <p:extLst>
      <p:ext uri="{BB962C8B-B14F-4D97-AF65-F5344CB8AC3E}">
        <p14:creationId xmlns:p14="http://schemas.microsoft.com/office/powerpoint/2010/main" val="269818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13DD62C-9738-4556-A298-348DD2722EF5}"/>
              </a:ext>
            </a:extLst>
          </p:cNvPr>
          <p:cNvSpPr>
            <a:spLocks noGrp="1"/>
          </p:cNvSpPr>
          <p:nvPr>
            <p:ph type="title"/>
          </p:nvPr>
        </p:nvSpPr>
        <p:spPr>
          <a:xfrm>
            <a:off x="677334" y="609600"/>
            <a:ext cx="8596668" cy="622852"/>
          </a:xfrm>
        </p:spPr>
        <p:txBody>
          <a:bodyPr>
            <a:normAutofit/>
          </a:bodyPr>
          <a:lstStyle/>
          <a:p>
            <a:r>
              <a:rPr lang="ky-KG" sz="2400" dirty="0"/>
              <a:t>Жыйынтыктар кантип бааланат</a:t>
            </a:r>
            <a:r>
              <a:rPr lang="en-US" sz="2400" dirty="0"/>
              <a:t>?</a:t>
            </a:r>
            <a:endParaRPr lang="ru-RU" sz="2400" dirty="0"/>
          </a:p>
        </p:txBody>
      </p:sp>
      <p:sp>
        <p:nvSpPr>
          <p:cNvPr id="3" name="Объект 2">
            <a:extLst>
              <a:ext uri="{FF2B5EF4-FFF2-40B4-BE49-F238E27FC236}">
                <a16:creationId xmlns:a16="http://schemas.microsoft.com/office/drawing/2014/main" xmlns="" id="{5DFE3991-D128-453A-A2D8-DB407C4B7476}"/>
              </a:ext>
            </a:extLst>
          </p:cNvPr>
          <p:cNvSpPr>
            <a:spLocks noGrp="1"/>
          </p:cNvSpPr>
          <p:nvPr>
            <p:ph idx="1"/>
          </p:nvPr>
        </p:nvSpPr>
        <p:spPr>
          <a:xfrm>
            <a:off x="677334" y="1232452"/>
            <a:ext cx="8596668" cy="5015947"/>
          </a:xfrm>
        </p:spPr>
        <p:txBody>
          <a:bodyPr>
            <a:normAutofit/>
          </a:bodyPr>
          <a:lstStyle/>
          <a:p>
            <a:r>
              <a:rPr lang="ky-KG" sz="2000" dirty="0"/>
              <a:t>Тесттен өткөн ар бир окуучуга эл аралык 1000 баллдык шкала боюнча балл берилет</a:t>
            </a:r>
            <a:r>
              <a:rPr lang="ky-KG" sz="2000" dirty="0" smtClean="0"/>
              <a:t>, ал </a:t>
            </a:r>
            <a:r>
              <a:rPr lang="ky-KG" sz="2000" dirty="0"/>
              <a:t>эми ар бир топтогу тапшырманы аткаруу үчүн өзүнчө  (математика,  окуу жана табигый илимдер)</a:t>
            </a:r>
          </a:p>
          <a:p>
            <a:r>
              <a:rPr lang="ky-KG" sz="2000" dirty="0"/>
              <a:t>Эл аралык 1000 баллдык шкала төмөндөгүдөй мүнөздөмөгө ээ:                    -шкала боюнча орточо балл 500, стандарттык чектөө 100 балл, ошондо бул изилдөөгө катышкан бардык өлкөлөрдөгү билим алуучулардын болжол менен 2/3 бөлүгү 400дөн 600гө чейин балл ала турганын билдирет.</a:t>
            </a:r>
          </a:p>
          <a:p>
            <a:endParaRPr lang="ky-KG" dirty="0"/>
          </a:p>
          <a:p>
            <a:pPr marL="0" indent="0">
              <a:buNone/>
            </a:pPr>
            <a:r>
              <a:rPr lang="ky-KG" dirty="0"/>
              <a:t>    </a:t>
            </a:r>
            <a:r>
              <a:rPr lang="ky-KG" sz="2400" dirty="0"/>
              <a:t>Кыргызстан мектептик билим берүүнүн эл аралык рейтингине 2025-жылы кайрадан кошулууга даяр.      Учурда өлкөнү </a:t>
            </a:r>
            <a:r>
              <a:rPr lang="en-US" sz="2400" dirty="0"/>
              <a:t>PISA</a:t>
            </a:r>
            <a:r>
              <a:rPr lang="ky-KG" sz="2400" dirty="0"/>
              <a:t>га даярдоо иштери башталды.        </a:t>
            </a:r>
            <a:r>
              <a:rPr lang="en-US" sz="2400" dirty="0">
                <a:solidFill>
                  <a:srgbClr val="002060"/>
                </a:solidFill>
              </a:rPr>
              <a:t>PIS</a:t>
            </a:r>
            <a:r>
              <a:rPr lang="ky-KG" sz="2400" dirty="0">
                <a:solidFill>
                  <a:srgbClr val="002060"/>
                </a:solidFill>
              </a:rPr>
              <a:t>А-2025 </a:t>
            </a:r>
            <a:r>
              <a:rPr lang="ky-KG" sz="2400" dirty="0"/>
              <a:t>тин эң башкы багыты математика,табигый илимдер боюнча, окуу сабаттуулугу болот. </a:t>
            </a:r>
          </a:p>
          <a:p>
            <a:endParaRPr lang="ru-RU" dirty="0"/>
          </a:p>
        </p:txBody>
      </p:sp>
    </p:spTree>
    <p:extLst>
      <p:ext uri="{BB962C8B-B14F-4D97-AF65-F5344CB8AC3E}">
        <p14:creationId xmlns:p14="http://schemas.microsoft.com/office/powerpoint/2010/main" val="331369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B022C09-09EC-4162-A1F0-5BB310AA6CB4}"/>
              </a:ext>
            </a:extLst>
          </p:cNvPr>
          <p:cNvSpPr>
            <a:spLocks noGrp="1"/>
          </p:cNvSpPr>
          <p:nvPr>
            <p:ph type="title"/>
          </p:nvPr>
        </p:nvSpPr>
        <p:spPr>
          <a:xfrm>
            <a:off x="677334" y="225287"/>
            <a:ext cx="8596668" cy="1705113"/>
          </a:xfrm>
        </p:spPr>
        <p:txBody>
          <a:bodyPr>
            <a:normAutofit/>
          </a:bodyPr>
          <a:lstStyle/>
          <a:p>
            <a:r>
              <a:rPr lang="ky-KG" sz="2800" dirty="0">
                <a:solidFill>
                  <a:srgbClr val="00B050"/>
                </a:solidFill>
              </a:rPr>
              <a:t>Изилдөөнүн жыйынтыгы Кыргызстан үчүн төмөндөгүлөргө жардам берет:</a:t>
            </a:r>
            <a:endParaRPr lang="ru-RU" sz="2800" dirty="0">
              <a:solidFill>
                <a:srgbClr val="00B050"/>
              </a:solidFill>
            </a:endParaRPr>
          </a:p>
        </p:txBody>
      </p:sp>
      <p:sp>
        <p:nvSpPr>
          <p:cNvPr id="3" name="Объект 2">
            <a:extLst>
              <a:ext uri="{FF2B5EF4-FFF2-40B4-BE49-F238E27FC236}">
                <a16:creationId xmlns:a16="http://schemas.microsoft.com/office/drawing/2014/main" xmlns="" id="{4DF051DD-8DC3-4236-9DBB-85F5CC5CD2F0}"/>
              </a:ext>
            </a:extLst>
          </p:cNvPr>
          <p:cNvSpPr>
            <a:spLocks noGrp="1"/>
          </p:cNvSpPr>
          <p:nvPr>
            <p:ph idx="1"/>
          </p:nvPr>
        </p:nvSpPr>
        <p:spPr>
          <a:xfrm>
            <a:off x="677334" y="1325218"/>
            <a:ext cx="8596668" cy="5088834"/>
          </a:xfrm>
        </p:spPr>
        <p:txBody>
          <a:bodyPr>
            <a:normAutofit/>
          </a:bodyPr>
          <a:lstStyle/>
          <a:p>
            <a:r>
              <a:rPr lang="ky-KG" sz="2400" dirty="0"/>
              <a:t>Кыргызстандагы окуучулардын </a:t>
            </a:r>
            <a:r>
              <a:rPr lang="ky-KG" sz="2400" dirty="0">
                <a:solidFill>
                  <a:srgbClr val="C00000"/>
                </a:solidFill>
              </a:rPr>
              <a:t>функционалдык сабаттуулугунун</a:t>
            </a:r>
            <a:r>
              <a:rPr lang="ky-KG" sz="2400" dirty="0"/>
              <a:t> деңгээлин баалоо менен башка өлкөлөрдүн билим берүү системасына карата эффективдүүгүн салыштыруу;</a:t>
            </a:r>
          </a:p>
          <a:p>
            <a:r>
              <a:rPr lang="ky-KG" sz="2400" dirty="0"/>
              <a:t>Окутуунун эффективдүүлүгүнө жана жыйынтыктарына таасир этүүчү факторлорду баалоо,Кыргызстандын билим берүү системасын реформалоо үчүн сунуш жана стратегияны иштеп чыгуу;</a:t>
            </a:r>
          </a:p>
          <a:p>
            <a:r>
              <a:rPr lang="ky-KG" sz="2400" dirty="0"/>
              <a:t>Убакыттын өтүшү менен Кыргызстандагы окуучулардын функционалдык сабаттуулугун өнүктүрүүдөгү өзгөрүүлөрдү байкоо;</a:t>
            </a:r>
            <a:endParaRPr lang="ru-RU" sz="2400" dirty="0"/>
          </a:p>
        </p:txBody>
      </p:sp>
    </p:spTree>
    <p:extLst>
      <p:ext uri="{BB962C8B-B14F-4D97-AF65-F5344CB8AC3E}">
        <p14:creationId xmlns:p14="http://schemas.microsoft.com/office/powerpoint/2010/main" val="1751135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F8BE947-EEAA-40FE-A7B7-33D3E60743D3}"/>
              </a:ext>
            </a:extLst>
          </p:cNvPr>
          <p:cNvSpPr>
            <a:spLocks noGrp="1"/>
          </p:cNvSpPr>
          <p:nvPr>
            <p:ph type="title"/>
          </p:nvPr>
        </p:nvSpPr>
        <p:spPr>
          <a:xfrm>
            <a:off x="677334" y="318053"/>
            <a:ext cx="8596668" cy="498585"/>
          </a:xfrm>
        </p:spPr>
        <p:txBody>
          <a:bodyPr>
            <a:normAutofit fontScale="90000"/>
          </a:bodyPr>
          <a:lstStyle/>
          <a:p>
            <a:r>
              <a:rPr lang="ky-KG" sz="3100" dirty="0"/>
              <a:t>Тапшырмалардын форматы</a:t>
            </a:r>
            <a:r>
              <a:rPr lang="ky-KG" sz="2800" dirty="0"/>
              <a:t/>
            </a:r>
            <a:br>
              <a:rPr lang="ky-KG" sz="2800" dirty="0"/>
            </a:br>
            <a:endParaRPr lang="ru-RU" sz="2800" dirty="0"/>
          </a:p>
        </p:txBody>
      </p:sp>
      <p:sp>
        <p:nvSpPr>
          <p:cNvPr id="3" name="Объект 2">
            <a:extLst>
              <a:ext uri="{FF2B5EF4-FFF2-40B4-BE49-F238E27FC236}">
                <a16:creationId xmlns:a16="http://schemas.microsoft.com/office/drawing/2014/main" xmlns="" id="{6E05357C-D8C5-41BE-A1D2-F5CE5276774D}"/>
              </a:ext>
            </a:extLst>
          </p:cNvPr>
          <p:cNvSpPr>
            <a:spLocks noGrp="1"/>
          </p:cNvSpPr>
          <p:nvPr>
            <p:ph idx="1"/>
          </p:nvPr>
        </p:nvSpPr>
        <p:spPr>
          <a:xfrm>
            <a:off x="677334" y="993913"/>
            <a:ext cx="9367814" cy="5047449"/>
          </a:xfrm>
        </p:spPr>
        <p:txBody>
          <a:bodyPr>
            <a:noAutofit/>
          </a:bodyPr>
          <a:lstStyle/>
          <a:p>
            <a:r>
              <a:rPr lang="ky-KG" sz="2400" dirty="0"/>
              <a:t>Тест тапшырмалары анкета түрүндө болот жана белгилүү  бир көйгөйдүн түшүндүрмөсү менен тапшырмалар берилет. Анда ар кандай мүнөздөгү жана кыйынчылыктагы бирден алтыга чейин суроолор берилет.</a:t>
            </a:r>
          </a:p>
          <a:p>
            <a:r>
              <a:rPr lang="ky-KG" sz="2400" dirty="0"/>
              <a:t>Тест суроолорунун ар кандай форматтагы (ачык же жабык) колдонулат. Мында суроолорго өз оюн жазышы, жеке көз карашын билдире алышы керек,же туура,туура эмес деп баалана турган (жабык жооп)жоопторду тандап алышы </a:t>
            </a:r>
            <a:r>
              <a:rPr lang="ky-KG" sz="2400" dirty="0" smtClean="0"/>
              <a:t>керек. Тесттик </a:t>
            </a:r>
            <a:r>
              <a:rPr lang="ky-KG" sz="2400" dirty="0"/>
              <a:t>тапшырмалардын дээрлик жарымын эркин түрдө жооп берүүгө болжолдонгон суроолор түзөт.</a:t>
            </a:r>
          </a:p>
          <a:p>
            <a:r>
              <a:rPr lang="ky-KG" sz="2400" dirty="0"/>
              <a:t>2015-жылдан тартып </a:t>
            </a:r>
            <a:r>
              <a:rPr lang="en-US" sz="2400" dirty="0"/>
              <a:t>PISA </a:t>
            </a:r>
            <a:r>
              <a:rPr lang="ky-KG" sz="2400" dirty="0"/>
              <a:t>компьютердик баалоого өттү. Дээрлик бардык өлкөлөр санариптик форматтагы тестирлөөгө катышкан. </a:t>
            </a:r>
            <a:endParaRPr lang="ru-RU" sz="2400" dirty="0"/>
          </a:p>
        </p:txBody>
      </p:sp>
    </p:spTree>
    <p:extLst>
      <p:ext uri="{BB962C8B-B14F-4D97-AF65-F5344CB8AC3E}">
        <p14:creationId xmlns:p14="http://schemas.microsoft.com/office/powerpoint/2010/main" val="2914721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61886A9-1541-4A9C-8720-9463BA0D05A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60B51560-0CEF-4F31-A8F9-01FDA5586A95}"/>
              </a:ext>
            </a:extLst>
          </p:cNvPr>
          <p:cNvSpPr>
            <a:spLocks noGrp="1"/>
          </p:cNvSpPr>
          <p:nvPr>
            <p:ph idx="1"/>
          </p:nvPr>
        </p:nvSpPr>
        <p:spPr/>
        <p:txBody>
          <a:bodyPr>
            <a:normAutofit/>
          </a:bodyPr>
          <a:lstStyle/>
          <a:p>
            <a:r>
              <a:rPr lang="ky-KG" sz="4800" dirty="0">
                <a:latin typeface="Arial" panose="020B0604020202020204" pitchFamily="34" charset="0"/>
                <a:cs typeface="Arial" panose="020B0604020202020204" pitchFamily="34" charset="0"/>
              </a:rPr>
              <a:t>Көңүл бурганыңыздарга ырахмат!</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89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877CAE5-7634-42D3-8D20-F5CAC6760CFC}"/>
              </a:ext>
            </a:extLst>
          </p:cNvPr>
          <p:cNvSpPr>
            <a:spLocks noGrp="1"/>
          </p:cNvSpPr>
          <p:nvPr>
            <p:ph type="title"/>
          </p:nvPr>
        </p:nvSpPr>
        <p:spPr>
          <a:xfrm>
            <a:off x="677334" y="609600"/>
            <a:ext cx="8596668" cy="834887"/>
          </a:xfrm>
        </p:spPr>
        <p:txBody>
          <a:bodyPr>
            <a:normAutofit/>
          </a:bodyPr>
          <a:lstStyle/>
          <a:p>
            <a:r>
              <a:rPr lang="ru-RU" sz="2400" dirty="0"/>
              <a:t>МАМЛЕКЕТТИК БИЛИМ БЕР</a:t>
            </a:r>
            <a:r>
              <a:rPr lang="ky-KG" sz="2400" dirty="0"/>
              <a:t>ҮҮ СТАНДАРТЫ ДЕГЕН ЭМНЕ</a:t>
            </a:r>
            <a:r>
              <a:rPr lang="en-US" sz="2400" dirty="0"/>
              <a:t> ?</a:t>
            </a:r>
            <a:endParaRPr lang="ru-RU" sz="2400" dirty="0"/>
          </a:p>
        </p:txBody>
      </p:sp>
      <p:sp>
        <p:nvSpPr>
          <p:cNvPr id="3" name="Объект 2">
            <a:extLst>
              <a:ext uri="{FF2B5EF4-FFF2-40B4-BE49-F238E27FC236}">
                <a16:creationId xmlns:a16="http://schemas.microsoft.com/office/drawing/2014/main" xmlns="" id="{F6536863-6C46-4E35-BD75-38635EEFDD53}"/>
              </a:ext>
            </a:extLst>
          </p:cNvPr>
          <p:cNvSpPr>
            <a:spLocks noGrp="1"/>
          </p:cNvSpPr>
          <p:nvPr>
            <p:ph idx="1"/>
          </p:nvPr>
        </p:nvSpPr>
        <p:spPr>
          <a:xfrm>
            <a:off x="677334" y="1444487"/>
            <a:ext cx="8596668" cy="4596875"/>
          </a:xfrm>
        </p:spPr>
        <p:txBody>
          <a:bodyPr>
            <a:normAutofit/>
          </a:bodyPr>
          <a:lstStyle/>
          <a:p>
            <a:r>
              <a:rPr lang="ky-KG" sz="2000" dirty="0">
                <a:solidFill>
                  <a:srgbClr val="0070C0"/>
                </a:solidFill>
                <a:latin typeface="Arial" panose="020B0604020202020204" pitchFamily="34" charset="0"/>
                <a:cs typeface="Arial" panose="020B0604020202020204" pitchFamily="34" charset="0"/>
              </a:rPr>
              <a:t>Мамлекеттик билим берүү стандарты </a:t>
            </a:r>
            <a:r>
              <a:rPr lang="ky-KG" sz="2000" dirty="0">
                <a:latin typeface="Arial" panose="020B0604020202020204" pitchFamily="34" charset="0"/>
                <a:cs typeface="Arial" panose="020B0604020202020204" pitchFamily="34" charset="0"/>
              </a:rPr>
              <a:t>–</a:t>
            </a:r>
          </a:p>
          <a:p>
            <a:pPr marL="0" indent="0">
              <a:buNone/>
            </a:pPr>
            <a:r>
              <a:rPr lang="ky-KG" sz="2000" dirty="0">
                <a:latin typeface="Arial" panose="020B0604020202020204" pitchFamily="34" charset="0"/>
                <a:cs typeface="Arial" panose="020B0604020202020204" pitchFamily="34" charset="0"/>
              </a:rPr>
              <a:t>   бул мамлекет өзүнүн бардык атуулдарына милдеттүү түрдө камсыз         кылуучу билим берүүнүн минималдуу,алгачкы,түпкү  деңгээли болуп эсептелет, башкача айтканда мамлекеттик стандарт-коом тарабынан ар бир атуулга кепилдене турган билимдүүлүктүн мамлекеттик нормасы.</a:t>
            </a:r>
          </a:p>
          <a:p>
            <a:endParaRPr lang="ky-KG" sz="2000" dirty="0">
              <a:latin typeface="Arial" panose="020B0604020202020204" pitchFamily="34" charset="0"/>
              <a:cs typeface="Arial" panose="020B0604020202020204" pitchFamily="34" charset="0"/>
            </a:endParaRPr>
          </a:p>
          <a:p>
            <a:r>
              <a:rPr lang="ky-KG" sz="2000" dirty="0">
                <a:latin typeface="Arial" panose="020B0604020202020204" pitchFamily="34" charset="0"/>
                <a:cs typeface="Arial" panose="020B0604020202020204" pitchFamily="34" charset="0"/>
              </a:rPr>
              <a:t>Жаңы мектептик жалпы  билим берүүнүн мамлекеттик стандарты  КРнын министрлер кабинетинин 2022-ж.22-июль, №393 токтомунун негизинде кабыл алынды. </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453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DDE56E-6C41-4B15-9EE8-B4BE88262EF1}"/>
              </a:ext>
            </a:extLst>
          </p:cNvPr>
          <p:cNvSpPr>
            <a:spLocks noGrp="1"/>
          </p:cNvSpPr>
          <p:nvPr>
            <p:ph type="title"/>
          </p:nvPr>
        </p:nvSpPr>
        <p:spPr>
          <a:xfrm>
            <a:off x="677334" y="609600"/>
            <a:ext cx="8596668" cy="901148"/>
          </a:xfrm>
        </p:spPr>
        <p:txBody>
          <a:bodyPr>
            <a:normAutofit fontScale="90000"/>
          </a:bodyPr>
          <a:lstStyle/>
          <a:p>
            <a:r>
              <a:rPr lang="ky-KG" sz="2800" dirty="0"/>
              <a:t>Жалпы билим берүү системасынын негизги        компетенттүүлүктөрү</a:t>
            </a:r>
            <a:endParaRPr lang="ru-RU" sz="2800" dirty="0"/>
          </a:p>
        </p:txBody>
      </p:sp>
      <p:sp>
        <p:nvSpPr>
          <p:cNvPr id="3" name="Объект 2">
            <a:extLst>
              <a:ext uri="{FF2B5EF4-FFF2-40B4-BE49-F238E27FC236}">
                <a16:creationId xmlns:a16="http://schemas.microsoft.com/office/drawing/2014/main" xmlns="" id="{B9D06558-C173-455F-8642-C08CB9E7C7E1}"/>
              </a:ext>
            </a:extLst>
          </p:cNvPr>
          <p:cNvSpPr>
            <a:spLocks noGrp="1"/>
          </p:cNvSpPr>
          <p:nvPr>
            <p:ph idx="1"/>
          </p:nvPr>
        </p:nvSpPr>
        <p:spPr>
          <a:xfrm>
            <a:off x="677333" y="1510748"/>
            <a:ext cx="9646109" cy="5009321"/>
          </a:xfrm>
        </p:spPr>
        <p:txBody>
          <a:bodyPr>
            <a:normAutofit/>
          </a:bodyPr>
          <a:lstStyle/>
          <a:p>
            <a:r>
              <a:rPr lang="ky-KG" dirty="0">
                <a:latin typeface="Calibri" panose="020F0502020204030204" pitchFamily="34" charset="0"/>
              </a:rPr>
              <a:t>1. </a:t>
            </a:r>
            <a:r>
              <a:rPr lang="ky-KG" dirty="0">
                <a:solidFill>
                  <a:srgbClr val="002060"/>
                </a:solidFill>
                <a:latin typeface="Calibri" panose="020F0502020204030204" pitchFamily="34" charset="0"/>
              </a:rPr>
              <a:t>Маалыматтык </a:t>
            </a:r>
            <a:r>
              <a:rPr lang="ky-KG" dirty="0">
                <a:solidFill>
                  <a:srgbClr val="0070C0"/>
                </a:solidFill>
                <a:latin typeface="Calibri" panose="020F0502020204030204" pitchFamily="34" charset="0"/>
              </a:rPr>
              <a:t>компетенттүүлүк-о</a:t>
            </a:r>
            <a:r>
              <a:rPr lang="ky-KG" dirty="0">
                <a:solidFill>
                  <a:schemeClr val="tx1"/>
                </a:solidFill>
                <a:latin typeface="Calibri" panose="020F0502020204030204" pitchFamily="34" charset="0"/>
              </a:rPr>
              <a:t>куучулардын маалыматты өз алдынча издөөгө, талдоого тандоого, иштеп чыгууга, тыянак чыгарууга,сын көз караш менен түшүндүрүүгө даярдыгы жана жөндөмдүүлүгү,керектүү маалыматты алып аны оозеки жана жазуу формасында маалыматтык-коммуникациялык технологияларды колдонуу жөндөмдүүлүгү</a:t>
            </a:r>
            <a:r>
              <a:rPr lang="ky-KG" dirty="0">
                <a:latin typeface="Calibri" panose="020F0502020204030204" pitchFamily="34" charset="0"/>
              </a:rPr>
              <a:t>.</a:t>
            </a:r>
          </a:p>
          <a:p>
            <a:r>
              <a:rPr lang="ky-KG" dirty="0">
                <a:solidFill>
                  <a:srgbClr val="002060"/>
                </a:solidFill>
                <a:latin typeface="Calibri" panose="020F0502020204030204" pitchFamily="34" charset="0"/>
              </a:rPr>
              <a:t>Социалдык-коммуникациялык </a:t>
            </a:r>
            <a:r>
              <a:rPr lang="ky-KG" dirty="0">
                <a:solidFill>
                  <a:schemeClr val="tx1"/>
                </a:solidFill>
                <a:latin typeface="Calibri" panose="020F0502020204030204" pitchFamily="34" charset="0"/>
              </a:rPr>
              <a:t>компетенттүүлүк-өзүнүн умтулуусун башка  социалдык топтордун кызыкчылыктары менен туура келтирүүгө,адамдардын баалуулуктарына (маданий,диний,этностук,гендердик,кесиптик,инсандык) сый мамиле жасоонун негизинде өзүнүн көз карашын коргой билүүгө даярдыгы, Мекенди сүйүү,улуттук каада-салтты урматтоо, Кыргызстандын маданий мурасына жана жаратылыш  байлыктарына аяр мамиле кылуу;</a:t>
            </a:r>
          </a:p>
          <a:p>
            <a:r>
              <a:rPr lang="ky-KG" dirty="0">
                <a:solidFill>
                  <a:srgbClr val="002060"/>
                </a:solidFill>
                <a:latin typeface="Calibri" panose="020F0502020204030204" pitchFamily="34" charset="0"/>
              </a:rPr>
              <a:t>Өзүн-өзү таануу жана көйгөйлөрдү чечүү </a:t>
            </a:r>
            <a:r>
              <a:rPr lang="ky-KG" dirty="0">
                <a:solidFill>
                  <a:schemeClr val="tx1"/>
                </a:solidFill>
                <a:latin typeface="Calibri" panose="020F0502020204030204" pitchFamily="34" charset="0"/>
              </a:rPr>
              <a:t>компетенттүүлүгү-өзүнүн потенциалдуу жана актуалдуу касиеттерин,инсандык өзгөчөлүктөрүн,окуу жана турмуштук кырдаалдагы көйгөйлөрдү жана карама-каршылыктарды табуу жөндөмдүүлүгү,чыгармачылык жана долбоордук иштерди аткаруу үчүн талдоону колдонууменен аларды чечүүнү пландаштыруу</a:t>
            </a:r>
            <a:r>
              <a:rPr lang="ky-KG" dirty="0">
                <a:latin typeface="Calibri" panose="020F0502020204030204" pitchFamily="34" charset="0"/>
              </a:rPr>
              <a:t>; </a:t>
            </a:r>
            <a:endParaRPr lang="ru-RU" dirty="0">
              <a:latin typeface="Calibri" panose="020F0502020204030204" pitchFamily="34" charset="0"/>
            </a:endParaRPr>
          </a:p>
        </p:txBody>
      </p:sp>
    </p:spTree>
    <p:extLst>
      <p:ext uri="{BB962C8B-B14F-4D97-AF65-F5344CB8AC3E}">
        <p14:creationId xmlns:p14="http://schemas.microsoft.com/office/powerpoint/2010/main" val="3515175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BD617C8-CFAB-4097-93BF-E73A72AA1D9B}"/>
              </a:ext>
            </a:extLst>
          </p:cNvPr>
          <p:cNvSpPr>
            <a:spLocks noGrp="1"/>
          </p:cNvSpPr>
          <p:nvPr>
            <p:ph type="title"/>
          </p:nvPr>
        </p:nvSpPr>
        <p:spPr>
          <a:xfrm>
            <a:off x="677334" y="609599"/>
            <a:ext cx="8596668" cy="1577009"/>
          </a:xfrm>
        </p:spPr>
        <p:txBody>
          <a:bodyPr>
            <a:noAutofit/>
          </a:bodyPr>
          <a:lstStyle/>
          <a:p>
            <a:r>
              <a:rPr lang="ky-KG" sz="3200" dirty="0">
                <a:latin typeface="Calibri" panose="020F0502020204030204" pitchFamily="34" charset="0"/>
              </a:rPr>
              <a:t>Мамлекеттик стандартта төмөнкүдөй          билим берүү тармактага бөлүнөт</a:t>
            </a:r>
            <a:r>
              <a:rPr lang="ky-KG" sz="3200" dirty="0"/>
              <a:t>.</a:t>
            </a:r>
            <a:endParaRPr lang="ru-RU" sz="3200" dirty="0"/>
          </a:p>
        </p:txBody>
      </p:sp>
      <p:sp>
        <p:nvSpPr>
          <p:cNvPr id="3" name="Объект 2">
            <a:extLst>
              <a:ext uri="{FF2B5EF4-FFF2-40B4-BE49-F238E27FC236}">
                <a16:creationId xmlns:a16="http://schemas.microsoft.com/office/drawing/2014/main" xmlns="" id="{F8FA8CBB-E21F-4D34-9A74-D5E241710B9D}"/>
              </a:ext>
            </a:extLst>
          </p:cNvPr>
          <p:cNvSpPr>
            <a:spLocks noGrp="1"/>
          </p:cNvSpPr>
          <p:nvPr>
            <p:ph idx="1"/>
          </p:nvPr>
        </p:nvSpPr>
        <p:spPr>
          <a:xfrm>
            <a:off x="677334" y="2332383"/>
            <a:ext cx="8596668" cy="3708979"/>
          </a:xfrm>
        </p:spPr>
        <p:txBody>
          <a:bodyPr>
            <a:normAutofit/>
          </a:bodyPr>
          <a:lstStyle/>
          <a:p>
            <a:r>
              <a:rPr lang="ky-KG" sz="2800" dirty="0"/>
              <a:t>1. Филологиялык</a:t>
            </a:r>
          </a:p>
          <a:p>
            <a:r>
              <a:rPr lang="ky-KG" sz="2800" dirty="0"/>
              <a:t>2. Социалдык</a:t>
            </a:r>
          </a:p>
          <a:p>
            <a:r>
              <a:rPr lang="ky-KG" sz="2800" dirty="0"/>
              <a:t>3.Математикалык</a:t>
            </a:r>
          </a:p>
          <a:p>
            <a:r>
              <a:rPr lang="ky-KG" sz="2800" dirty="0"/>
              <a:t>4.Табигый-илимий</a:t>
            </a:r>
          </a:p>
          <a:p>
            <a:r>
              <a:rPr lang="ky-KG" sz="2800" dirty="0"/>
              <a:t>5.Искусство жана технологиялар;</a:t>
            </a:r>
          </a:p>
          <a:p>
            <a:r>
              <a:rPr lang="ky-KG" sz="2800" dirty="0"/>
              <a:t>6.Ден соолук маданияты</a:t>
            </a:r>
            <a:endParaRPr lang="ru-RU" sz="2800" dirty="0"/>
          </a:p>
        </p:txBody>
      </p:sp>
    </p:spTree>
    <p:extLst>
      <p:ext uri="{BB962C8B-B14F-4D97-AF65-F5344CB8AC3E}">
        <p14:creationId xmlns:p14="http://schemas.microsoft.com/office/powerpoint/2010/main" val="3627334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D15778B-DD0F-432C-B2E0-FE467EAD424B}"/>
              </a:ext>
            </a:extLst>
          </p:cNvPr>
          <p:cNvSpPr>
            <a:spLocks noGrp="1"/>
          </p:cNvSpPr>
          <p:nvPr>
            <p:ph type="title"/>
          </p:nvPr>
        </p:nvSpPr>
        <p:spPr>
          <a:xfrm>
            <a:off x="677334" y="278297"/>
            <a:ext cx="8596668" cy="490330"/>
          </a:xfrm>
        </p:spPr>
        <p:txBody>
          <a:bodyPr>
            <a:normAutofit fontScale="90000"/>
          </a:bodyPr>
          <a:lstStyle/>
          <a:p>
            <a:r>
              <a:rPr lang="ky-KG" dirty="0"/>
              <a:t>Билим берүү тармактары</a:t>
            </a:r>
            <a:endParaRPr lang="ru-RU" dirty="0"/>
          </a:p>
        </p:txBody>
      </p:sp>
      <p:graphicFrame>
        <p:nvGraphicFramePr>
          <p:cNvPr id="6" name="Таблица 6">
            <a:extLst>
              <a:ext uri="{FF2B5EF4-FFF2-40B4-BE49-F238E27FC236}">
                <a16:creationId xmlns:a16="http://schemas.microsoft.com/office/drawing/2014/main" xmlns="" id="{1A5FEEA7-6BA2-4289-B877-C46CAE2A8E30}"/>
              </a:ext>
            </a:extLst>
          </p:cNvPr>
          <p:cNvGraphicFramePr>
            <a:graphicFrameLocks noGrp="1"/>
          </p:cNvGraphicFramePr>
          <p:nvPr>
            <p:ph idx="1"/>
            <p:extLst>
              <p:ext uri="{D42A27DB-BD31-4B8C-83A1-F6EECF244321}">
                <p14:modId xmlns:p14="http://schemas.microsoft.com/office/powerpoint/2010/main" val="722669085"/>
              </p:ext>
            </p:extLst>
          </p:nvPr>
        </p:nvGraphicFramePr>
        <p:xfrm>
          <a:off x="675861" y="768627"/>
          <a:ext cx="11039063" cy="5916329"/>
        </p:xfrm>
        <a:graphic>
          <a:graphicData uri="http://schemas.openxmlformats.org/drawingml/2006/table">
            <a:tbl>
              <a:tblPr firstRow="1" bandRow="1">
                <a:tableStyleId>{5C22544A-7EE6-4342-B048-85BDC9FD1C3A}</a:tableStyleId>
              </a:tblPr>
              <a:tblGrid>
                <a:gridCol w="1271006">
                  <a:extLst>
                    <a:ext uri="{9D8B030D-6E8A-4147-A177-3AD203B41FA5}">
                      <a16:colId xmlns:a16="http://schemas.microsoft.com/office/drawing/2014/main" xmlns="" val="3531130783"/>
                    </a:ext>
                  </a:extLst>
                </a:gridCol>
                <a:gridCol w="1884442">
                  <a:extLst>
                    <a:ext uri="{9D8B030D-6E8A-4147-A177-3AD203B41FA5}">
                      <a16:colId xmlns:a16="http://schemas.microsoft.com/office/drawing/2014/main" xmlns="" val="1680732456"/>
                    </a:ext>
                  </a:extLst>
                </a:gridCol>
                <a:gridCol w="1602082">
                  <a:extLst>
                    <a:ext uri="{9D8B030D-6E8A-4147-A177-3AD203B41FA5}">
                      <a16:colId xmlns:a16="http://schemas.microsoft.com/office/drawing/2014/main" xmlns="" val="3726623137"/>
                    </a:ext>
                  </a:extLst>
                </a:gridCol>
                <a:gridCol w="1551364">
                  <a:extLst>
                    <a:ext uri="{9D8B030D-6E8A-4147-A177-3AD203B41FA5}">
                      <a16:colId xmlns:a16="http://schemas.microsoft.com/office/drawing/2014/main" xmlns="" val="3148521387"/>
                    </a:ext>
                  </a:extLst>
                </a:gridCol>
                <a:gridCol w="1576723">
                  <a:extLst>
                    <a:ext uri="{9D8B030D-6E8A-4147-A177-3AD203B41FA5}">
                      <a16:colId xmlns:a16="http://schemas.microsoft.com/office/drawing/2014/main" xmlns="" val="1839440472"/>
                    </a:ext>
                  </a:extLst>
                </a:gridCol>
                <a:gridCol w="1576723">
                  <a:extLst>
                    <a:ext uri="{9D8B030D-6E8A-4147-A177-3AD203B41FA5}">
                      <a16:colId xmlns:a16="http://schemas.microsoft.com/office/drawing/2014/main" xmlns="" val="1222547693"/>
                    </a:ext>
                  </a:extLst>
                </a:gridCol>
                <a:gridCol w="1576723">
                  <a:extLst>
                    <a:ext uri="{9D8B030D-6E8A-4147-A177-3AD203B41FA5}">
                      <a16:colId xmlns:a16="http://schemas.microsoft.com/office/drawing/2014/main" xmlns="" val="1031488031"/>
                    </a:ext>
                  </a:extLst>
                </a:gridCol>
              </a:tblGrid>
              <a:tr h="772665">
                <a:tc>
                  <a:txBody>
                    <a:bodyPr/>
                    <a:lstStyle/>
                    <a:p>
                      <a:endParaRPr lang="ru-RU" dirty="0"/>
                    </a:p>
                  </a:txBody>
                  <a:tcPr/>
                </a:tc>
                <a:tc>
                  <a:txBody>
                    <a:bodyPr/>
                    <a:lstStyle/>
                    <a:p>
                      <a:r>
                        <a:rPr lang="ky-KG" dirty="0"/>
                        <a:t>Филология-лык</a:t>
                      </a:r>
                      <a:endParaRPr lang="ru-RU" dirty="0"/>
                    </a:p>
                  </a:txBody>
                  <a:tcPr/>
                </a:tc>
                <a:tc>
                  <a:txBody>
                    <a:bodyPr/>
                    <a:lstStyle/>
                    <a:p>
                      <a:r>
                        <a:rPr lang="ky-KG" dirty="0"/>
                        <a:t>Социалдык</a:t>
                      </a:r>
                      <a:endParaRPr lang="ru-RU" dirty="0"/>
                    </a:p>
                  </a:txBody>
                  <a:tcPr/>
                </a:tc>
                <a:tc>
                  <a:txBody>
                    <a:bodyPr/>
                    <a:lstStyle/>
                    <a:p>
                      <a:r>
                        <a:rPr lang="ky-KG" dirty="0"/>
                        <a:t>Табигый-илимий</a:t>
                      </a:r>
                      <a:endParaRPr lang="ru-RU" dirty="0"/>
                    </a:p>
                  </a:txBody>
                  <a:tcPr/>
                </a:tc>
                <a:tc>
                  <a:txBody>
                    <a:bodyPr/>
                    <a:lstStyle/>
                    <a:p>
                      <a:r>
                        <a:rPr lang="ky-KG" dirty="0"/>
                        <a:t>Математи-калык</a:t>
                      </a:r>
                      <a:endParaRPr lang="ru-RU" dirty="0"/>
                    </a:p>
                  </a:txBody>
                  <a:tcPr/>
                </a:tc>
                <a:tc>
                  <a:txBody>
                    <a:bodyPr/>
                    <a:lstStyle/>
                    <a:p>
                      <a:r>
                        <a:rPr lang="ky-KG" dirty="0"/>
                        <a:t>Искусство,</a:t>
                      </a:r>
                    </a:p>
                    <a:p>
                      <a:r>
                        <a:rPr lang="ky-KG" dirty="0"/>
                        <a:t>технология</a:t>
                      </a:r>
                      <a:endParaRPr lang="ru-RU" dirty="0"/>
                    </a:p>
                  </a:txBody>
                  <a:tcPr/>
                </a:tc>
                <a:tc>
                  <a:txBody>
                    <a:bodyPr/>
                    <a:lstStyle/>
                    <a:p>
                      <a:r>
                        <a:rPr lang="ky-KG" dirty="0"/>
                        <a:t>Ден соолук</a:t>
                      </a:r>
                    </a:p>
                    <a:p>
                      <a:r>
                        <a:rPr lang="ky-KG" dirty="0"/>
                        <a:t>маданияты</a:t>
                      </a:r>
                      <a:endParaRPr lang="ru-RU" dirty="0"/>
                    </a:p>
                  </a:txBody>
                  <a:tcPr/>
                </a:tc>
                <a:extLst>
                  <a:ext uri="{0D108BD9-81ED-4DB2-BD59-A6C34878D82A}">
                    <a16:rowId xmlns:a16="http://schemas.microsoft.com/office/drawing/2014/main" xmlns="" val="1639077119"/>
                  </a:ext>
                </a:extLst>
              </a:tr>
              <a:tr h="1943264">
                <a:tc>
                  <a:txBody>
                    <a:bodyPr/>
                    <a:lstStyle/>
                    <a:p>
                      <a:r>
                        <a:rPr lang="ky-KG" dirty="0">
                          <a:solidFill>
                            <a:srgbClr val="0070C0"/>
                          </a:solidFill>
                        </a:rPr>
                        <a:t>Баштал-ч</a:t>
                      </a:r>
                    </a:p>
                    <a:p>
                      <a:r>
                        <a:rPr lang="ky-KG" dirty="0">
                          <a:solidFill>
                            <a:srgbClr val="0070C0"/>
                          </a:solidFill>
                        </a:rPr>
                        <a:t>билим берүү</a:t>
                      </a:r>
                      <a:endParaRPr lang="ru-RU" dirty="0">
                        <a:solidFill>
                          <a:srgbClr val="0070C0"/>
                        </a:solidFill>
                      </a:endParaRPr>
                    </a:p>
                  </a:txBody>
                  <a:tcPr/>
                </a:tc>
                <a:tc>
                  <a:txBody>
                    <a:bodyPr/>
                    <a:lstStyle/>
                    <a:p>
                      <a:r>
                        <a:rPr lang="ky-KG" dirty="0"/>
                        <a:t>1.Кырг.тил,     окуу</a:t>
                      </a:r>
                    </a:p>
                    <a:p>
                      <a:r>
                        <a:rPr lang="ky-KG" dirty="0"/>
                        <a:t>2.Орус тил,</a:t>
                      </a:r>
                    </a:p>
                    <a:p>
                      <a:r>
                        <a:rPr lang="ky-KG" dirty="0"/>
                        <a:t>окуу</a:t>
                      </a:r>
                    </a:p>
                    <a:p>
                      <a:r>
                        <a:rPr lang="ky-KG" dirty="0"/>
                        <a:t>3.Эне тил, окуу</a:t>
                      </a:r>
                    </a:p>
                    <a:p>
                      <a:r>
                        <a:rPr lang="ky-KG" dirty="0"/>
                        <a:t>4.Чет тили</a:t>
                      </a:r>
                      <a:endParaRPr lang="ru-RU" dirty="0"/>
                    </a:p>
                  </a:txBody>
                  <a:tcPr/>
                </a:tc>
                <a:tc>
                  <a:txBody>
                    <a:bodyPr/>
                    <a:lstStyle/>
                    <a:p>
                      <a:r>
                        <a:rPr lang="ky-KG" dirty="0"/>
                        <a:t>«Мен жана дүйнө»,</a:t>
                      </a:r>
                    </a:p>
                    <a:p>
                      <a:r>
                        <a:rPr lang="ky-KG" dirty="0"/>
                        <a:t>турмуш тир.коопсуз</a:t>
                      </a:r>
                    </a:p>
                    <a:p>
                      <a:r>
                        <a:rPr lang="ky-KG" dirty="0"/>
                        <a:t>трежелери,</a:t>
                      </a:r>
                    </a:p>
                    <a:p>
                      <a:r>
                        <a:rPr lang="ky-KG" dirty="0"/>
                        <a:t>адеп</a:t>
                      </a:r>
                      <a:endParaRPr lang="ru-RU" dirty="0"/>
                    </a:p>
                  </a:txBody>
                  <a:tcPr/>
                </a:tc>
                <a:tc>
                  <a:txBody>
                    <a:bodyPr/>
                    <a:lstStyle/>
                    <a:p>
                      <a:r>
                        <a:rPr lang="ky-KG" dirty="0"/>
                        <a:t>Мекен таануу,</a:t>
                      </a:r>
                    </a:p>
                    <a:p>
                      <a:r>
                        <a:rPr lang="ky-KG" dirty="0"/>
                        <a:t>табият таануу</a:t>
                      </a:r>
                      <a:endParaRPr lang="ru-RU" dirty="0"/>
                    </a:p>
                  </a:txBody>
                  <a:tcPr/>
                </a:tc>
                <a:tc>
                  <a:txBody>
                    <a:bodyPr/>
                    <a:lstStyle/>
                    <a:p>
                      <a:r>
                        <a:rPr lang="ky-KG" dirty="0"/>
                        <a:t>математика</a:t>
                      </a:r>
                      <a:endParaRPr lang="ru-RU" dirty="0"/>
                    </a:p>
                  </a:txBody>
                  <a:tcPr/>
                </a:tc>
                <a:tc>
                  <a:txBody>
                    <a:bodyPr/>
                    <a:lstStyle/>
                    <a:p>
                      <a:r>
                        <a:rPr lang="ky-KG" dirty="0"/>
                        <a:t>1.Көркөм-сүрөт чыг.</a:t>
                      </a:r>
                    </a:p>
                    <a:p>
                      <a:r>
                        <a:rPr lang="ky-KG" dirty="0"/>
                        <a:t>2.Музыка</a:t>
                      </a:r>
                      <a:endParaRPr lang="ru-RU" dirty="0"/>
                    </a:p>
                  </a:txBody>
                  <a:tcPr/>
                </a:tc>
                <a:tc>
                  <a:txBody>
                    <a:bodyPr/>
                    <a:lstStyle/>
                    <a:p>
                      <a:r>
                        <a:rPr lang="ky-KG" dirty="0"/>
                        <a:t>1.Дене</a:t>
                      </a:r>
                    </a:p>
                    <a:p>
                      <a:r>
                        <a:rPr lang="ky-KG" dirty="0"/>
                        <a:t>тарбия</a:t>
                      </a:r>
                      <a:endParaRPr lang="ru-RU" dirty="0"/>
                    </a:p>
                  </a:txBody>
                  <a:tcPr/>
                </a:tc>
                <a:extLst>
                  <a:ext uri="{0D108BD9-81ED-4DB2-BD59-A6C34878D82A}">
                    <a16:rowId xmlns:a16="http://schemas.microsoft.com/office/drawing/2014/main" xmlns="" val="2170503001"/>
                  </a:ext>
                </a:extLst>
              </a:tr>
              <a:tr h="1414924">
                <a:tc>
                  <a:txBody>
                    <a:bodyPr/>
                    <a:lstStyle/>
                    <a:p>
                      <a:r>
                        <a:rPr lang="ky-KG" dirty="0">
                          <a:solidFill>
                            <a:srgbClr val="7030A0"/>
                          </a:solidFill>
                        </a:rPr>
                        <a:t>Негизги билим </a:t>
                      </a:r>
                    </a:p>
                    <a:p>
                      <a:r>
                        <a:rPr lang="ky-KG" dirty="0">
                          <a:solidFill>
                            <a:srgbClr val="7030A0"/>
                          </a:solidFill>
                        </a:rPr>
                        <a:t>берүү</a:t>
                      </a:r>
                      <a:endParaRPr lang="ru-RU" dirty="0">
                        <a:solidFill>
                          <a:srgbClr val="7030A0"/>
                        </a:solidFill>
                      </a:endParaRPr>
                    </a:p>
                  </a:txBody>
                  <a:tcPr/>
                </a:tc>
                <a:tc>
                  <a:txBody>
                    <a:bodyPr/>
                    <a:lstStyle/>
                    <a:p>
                      <a:r>
                        <a:rPr lang="ky-KG" dirty="0">
                          <a:solidFill>
                            <a:srgbClr val="7030A0"/>
                          </a:solidFill>
                        </a:rPr>
                        <a:t>1.Кырг.тил</a:t>
                      </a:r>
                    </a:p>
                    <a:p>
                      <a:r>
                        <a:rPr lang="ky-KG" dirty="0">
                          <a:solidFill>
                            <a:srgbClr val="7030A0"/>
                          </a:solidFill>
                        </a:rPr>
                        <a:t>2.Орус тил</a:t>
                      </a:r>
                    </a:p>
                    <a:p>
                      <a:r>
                        <a:rPr lang="ky-KG" dirty="0">
                          <a:solidFill>
                            <a:srgbClr val="7030A0"/>
                          </a:solidFill>
                        </a:rPr>
                        <a:t>3.Эне тил</a:t>
                      </a:r>
                    </a:p>
                    <a:p>
                      <a:r>
                        <a:rPr lang="ky-KG" dirty="0">
                          <a:solidFill>
                            <a:srgbClr val="7030A0"/>
                          </a:solidFill>
                        </a:rPr>
                        <a:t>4.Кырг.жана</a:t>
                      </a:r>
                    </a:p>
                    <a:p>
                      <a:r>
                        <a:rPr lang="ky-KG" dirty="0">
                          <a:solidFill>
                            <a:srgbClr val="7030A0"/>
                          </a:solidFill>
                        </a:rPr>
                        <a:t>   дүйнө адаб.</a:t>
                      </a:r>
                      <a:endParaRPr lang="ru-RU" dirty="0">
                        <a:solidFill>
                          <a:srgbClr val="7030A0"/>
                        </a:solidFill>
                      </a:endParaRPr>
                    </a:p>
                  </a:txBody>
                  <a:tcPr/>
                </a:tc>
                <a:tc>
                  <a:txBody>
                    <a:bodyPr/>
                    <a:lstStyle/>
                    <a:p>
                      <a:r>
                        <a:rPr lang="ky-KG" dirty="0">
                          <a:solidFill>
                            <a:srgbClr val="7030A0"/>
                          </a:solidFill>
                        </a:rPr>
                        <a:t>1.Тарых</a:t>
                      </a:r>
                    </a:p>
                    <a:p>
                      <a:r>
                        <a:rPr lang="ky-KG" dirty="0">
                          <a:solidFill>
                            <a:srgbClr val="7030A0"/>
                          </a:solidFill>
                        </a:rPr>
                        <a:t>2.Диндер-н</a:t>
                      </a:r>
                    </a:p>
                    <a:p>
                      <a:r>
                        <a:rPr lang="ky-KG" dirty="0">
                          <a:solidFill>
                            <a:srgbClr val="7030A0"/>
                          </a:solidFill>
                        </a:rPr>
                        <a:t>өнүгүү тар-х</a:t>
                      </a:r>
                    </a:p>
                    <a:p>
                      <a:r>
                        <a:rPr lang="ky-KG" dirty="0">
                          <a:solidFill>
                            <a:srgbClr val="7030A0"/>
                          </a:solidFill>
                        </a:rPr>
                        <a:t>3.Адам   жана коом</a:t>
                      </a:r>
                      <a:endParaRPr lang="ru-RU" dirty="0">
                        <a:solidFill>
                          <a:srgbClr val="7030A0"/>
                        </a:solidFill>
                      </a:endParaRPr>
                    </a:p>
                  </a:txBody>
                  <a:tcPr/>
                </a:tc>
                <a:tc>
                  <a:txBody>
                    <a:bodyPr/>
                    <a:lstStyle/>
                    <a:p>
                      <a:r>
                        <a:rPr lang="ky-KG" dirty="0">
                          <a:solidFill>
                            <a:srgbClr val="7030A0"/>
                          </a:solidFill>
                        </a:rPr>
                        <a:t>1.Таб.т-нуу</a:t>
                      </a:r>
                    </a:p>
                    <a:p>
                      <a:r>
                        <a:rPr lang="ky-KG" dirty="0">
                          <a:solidFill>
                            <a:srgbClr val="7030A0"/>
                          </a:solidFill>
                        </a:rPr>
                        <a:t>2.Биология</a:t>
                      </a:r>
                    </a:p>
                    <a:p>
                      <a:r>
                        <a:rPr lang="ky-KG" dirty="0">
                          <a:solidFill>
                            <a:srgbClr val="7030A0"/>
                          </a:solidFill>
                        </a:rPr>
                        <a:t>3.Химия</a:t>
                      </a:r>
                      <a:br>
                        <a:rPr lang="ky-KG" dirty="0">
                          <a:solidFill>
                            <a:srgbClr val="7030A0"/>
                          </a:solidFill>
                        </a:rPr>
                      </a:br>
                      <a:r>
                        <a:rPr lang="ky-KG" dirty="0">
                          <a:solidFill>
                            <a:srgbClr val="7030A0"/>
                          </a:solidFill>
                        </a:rPr>
                        <a:t>4.Физика</a:t>
                      </a:r>
                    </a:p>
                    <a:p>
                      <a:r>
                        <a:rPr lang="ky-KG" dirty="0">
                          <a:solidFill>
                            <a:srgbClr val="7030A0"/>
                          </a:solidFill>
                        </a:rPr>
                        <a:t>5.Геогр-ия</a:t>
                      </a:r>
                      <a:endParaRPr lang="ru-RU" dirty="0">
                        <a:solidFill>
                          <a:srgbClr val="7030A0"/>
                        </a:solidFill>
                      </a:endParaRPr>
                    </a:p>
                  </a:txBody>
                  <a:tcPr/>
                </a:tc>
                <a:tc>
                  <a:txBody>
                    <a:bodyPr/>
                    <a:lstStyle/>
                    <a:p>
                      <a:r>
                        <a:rPr lang="ky-KG" dirty="0">
                          <a:solidFill>
                            <a:srgbClr val="7030A0"/>
                          </a:solidFill>
                        </a:rPr>
                        <a:t>1.Матем-ка</a:t>
                      </a:r>
                    </a:p>
                    <a:p>
                      <a:r>
                        <a:rPr lang="ky-KG" dirty="0">
                          <a:solidFill>
                            <a:srgbClr val="7030A0"/>
                          </a:solidFill>
                        </a:rPr>
                        <a:t>2.Алгебра</a:t>
                      </a:r>
                    </a:p>
                    <a:p>
                      <a:r>
                        <a:rPr lang="ky-KG" dirty="0">
                          <a:solidFill>
                            <a:srgbClr val="7030A0"/>
                          </a:solidFill>
                        </a:rPr>
                        <a:t>3.Геоме-я</a:t>
                      </a:r>
                      <a:endParaRPr lang="ru-RU" dirty="0">
                        <a:solidFill>
                          <a:srgbClr val="7030A0"/>
                        </a:solidFill>
                      </a:endParaRPr>
                    </a:p>
                  </a:txBody>
                  <a:tcPr/>
                </a:tc>
                <a:tc>
                  <a:txBody>
                    <a:bodyPr/>
                    <a:lstStyle/>
                    <a:p>
                      <a:r>
                        <a:rPr lang="ky-KG" dirty="0">
                          <a:solidFill>
                            <a:srgbClr val="7030A0"/>
                          </a:solidFill>
                        </a:rPr>
                        <a:t>1.Технол-я</a:t>
                      </a:r>
                    </a:p>
                    <a:p>
                      <a:r>
                        <a:rPr lang="ky-KG" dirty="0">
                          <a:solidFill>
                            <a:srgbClr val="7030A0"/>
                          </a:solidFill>
                        </a:rPr>
                        <a:t>2.Көр.сүрөт</a:t>
                      </a:r>
                    </a:p>
                    <a:p>
                      <a:r>
                        <a:rPr lang="ky-KG" dirty="0">
                          <a:solidFill>
                            <a:srgbClr val="7030A0"/>
                          </a:solidFill>
                        </a:rPr>
                        <a:t>3.Музыка </a:t>
                      </a:r>
                    </a:p>
                    <a:p>
                      <a:r>
                        <a:rPr lang="ky-KG" dirty="0">
                          <a:solidFill>
                            <a:srgbClr val="7030A0"/>
                          </a:solidFill>
                        </a:rPr>
                        <a:t>4.Инфор-ка</a:t>
                      </a:r>
                      <a:endParaRPr lang="ru-RU" dirty="0">
                        <a:solidFill>
                          <a:srgbClr val="7030A0"/>
                        </a:solidFill>
                      </a:endParaRPr>
                    </a:p>
                  </a:txBody>
                  <a:tcPr/>
                </a:tc>
                <a:tc>
                  <a:txBody>
                    <a:bodyPr/>
                    <a:lstStyle/>
                    <a:p>
                      <a:r>
                        <a:rPr lang="ky-KG" dirty="0">
                          <a:solidFill>
                            <a:srgbClr val="7030A0"/>
                          </a:solidFill>
                        </a:rPr>
                        <a:t>1.Дене</a:t>
                      </a:r>
                    </a:p>
                    <a:p>
                      <a:r>
                        <a:rPr lang="ky-KG" dirty="0">
                          <a:solidFill>
                            <a:srgbClr val="7030A0"/>
                          </a:solidFill>
                        </a:rPr>
                        <a:t>тарбия</a:t>
                      </a:r>
                      <a:endParaRPr lang="ru-RU" dirty="0">
                        <a:solidFill>
                          <a:srgbClr val="7030A0"/>
                        </a:solidFill>
                      </a:endParaRPr>
                    </a:p>
                  </a:txBody>
                  <a:tcPr/>
                </a:tc>
                <a:extLst>
                  <a:ext uri="{0D108BD9-81ED-4DB2-BD59-A6C34878D82A}">
                    <a16:rowId xmlns:a16="http://schemas.microsoft.com/office/drawing/2014/main" xmlns="" val="1758220547"/>
                  </a:ext>
                </a:extLst>
              </a:tr>
              <a:tr h="1680223">
                <a:tc>
                  <a:txBody>
                    <a:bodyPr/>
                    <a:lstStyle/>
                    <a:p>
                      <a:r>
                        <a:rPr lang="ky-KG" dirty="0">
                          <a:solidFill>
                            <a:srgbClr val="0070C0"/>
                          </a:solidFill>
                        </a:rPr>
                        <a:t>Орто</a:t>
                      </a:r>
                      <a:r>
                        <a:rPr lang="ky-KG" dirty="0"/>
                        <a:t> </a:t>
                      </a:r>
                      <a:r>
                        <a:rPr lang="ky-KG" dirty="0">
                          <a:solidFill>
                            <a:srgbClr val="0070C0"/>
                          </a:solidFill>
                        </a:rPr>
                        <a:t>жалпы</a:t>
                      </a:r>
                    </a:p>
                    <a:p>
                      <a:r>
                        <a:rPr lang="ky-KG" dirty="0">
                          <a:solidFill>
                            <a:srgbClr val="0070C0"/>
                          </a:solidFill>
                        </a:rPr>
                        <a:t>б.берүү</a:t>
                      </a:r>
                    </a:p>
                    <a:p>
                      <a:endParaRPr lang="ru-RU" dirty="0"/>
                    </a:p>
                  </a:txBody>
                  <a:tcPr/>
                </a:tc>
                <a:tc>
                  <a:txBody>
                    <a:bodyPr/>
                    <a:lstStyle/>
                    <a:p>
                      <a:r>
                        <a:rPr lang="ky-KG" dirty="0"/>
                        <a:t>1.Кырг.тил</a:t>
                      </a:r>
                    </a:p>
                    <a:p>
                      <a:r>
                        <a:rPr lang="ky-KG" dirty="0"/>
                        <a:t>2.Орус тил</a:t>
                      </a:r>
                    </a:p>
                    <a:p>
                      <a:r>
                        <a:rPr lang="ky-KG" dirty="0"/>
                        <a:t>3.Эне тил</a:t>
                      </a:r>
                    </a:p>
                    <a:p>
                      <a:r>
                        <a:rPr lang="ky-KG" dirty="0"/>
                        <a:t>4.Кырг.адаб.</a:t>
                      </a:r>
                    </a:p>
                    <a:p>
                      <a:r>
                        <a:rPr lang="ky-KG" dirty="0"/>
                        <a:t>5.Чет тили</a:t>
                      </a:r>
                    </a:p>
                    <a:p>
                      <a:endParaRPr lang="ru-RU" dirty="0"/>
                    </a:p>
                  </a:txBody>
                  <a:tcPr/>
                </a:tc>
                <a:tc>
                  <a:txBody>
                    <a:bodyPr/>
                    <a:lstStyle/>
                    <a:p>
                      <a:r>
                        <a:rPr lang="ky-KG" dirty="0"/>
                        <a:t>1.Тарых</a:t>
                      </a:r>
                    </a:p>
                    <a:p>
                      <a:r>
                        <a:rPr lang="ky-KG" dirty="0"/>
                        <a:t>2.Дин-н өнү.</a:t>
                      </a:r>
                    </a:p>
                    <a:p>
                      <a:r>
                        <a:rPr lang="ky-KG" dirty="0"/>
                        <a:t>тарыхы</a:t>
                      </a:r>
                    </a:p>
                    <a:p>
                      <a:r>
                        <a:rPr lang="ky-KG" dirty="0"/>
                        <a:t>3.Адам жана коом.</a:t>
                      </a:r>
                    </a:p>
                    <a:p>
                      <a:endParaRPr lang="ru-RU" dirty="0"/>
                    </a:p>
                  </a:txBody>
                  <a:tcPr/>
                </a:tc>
                <a:tc>
                  <a:txBody>
                    <a:bodyPr/>
                    <a:lstStyle/>
                    <a:p>
                      <a:r>
                        <a:rPr lang="ky-KG" dirty="0"/>
                        <a:t>1.Биология</a:t>
                      </a:r>
                    </a:p>
                    <a:p>
                      <a:r>
                        <a:rPr lang="ky-KG" dirty="0"/>
                        <a:t>2.Химия</a:t>
                      </a:r>
                    </a:p>
                    <a:p>
                      <a:r>
                        <a:rPr lang="ky-KG" dirty="0"/>
                        <a:t>3.Физика,астрономия</a:t>
                      </a:r>
                    </a:p>
                    <a:p>
                      <a:r>
                        <a:rPr lang="ky-KG" dirty="0"/>
                        <a:t>4.Географ-я</a:t>
                      </a:r>
                    </a:p>
                    <a:p>
                      <a:endParaRPr lang="ru-RU" dirty="0"/>
                    </a:p>
                  </a:txBody>
                  <a:tcPr/>
                </a:tc>
                <a:tc>
                  <a:txBody>
                    <a:bodyPr/>
                    <a:lstStyle/>
                    <a:p>
                      <a:r>
                        <a:rPr lang="ky-KG" dirty="0"/>
                        <a:t>1.Алгебра</a:t>
                      </a:r>
                    </a:p>
                    <a:p>
                      <a:r>
                        <a:rPr lang="ky-KG" dirty="0"/>
                        <a:t>2.Геометрия</a:t>
                      </a:r>
                      <a:endParaRPr lang="ru-RU" dirty="0"/>
                    </a:p>
                    <a:p>
                      <a:endParaRPr lang="ru-R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y-KG" dirty="0"/>
                        <a:t>1.Инфор-ка</a:t>
                      </a:r>
                      <a:endParaRPr lang="ru-RU" dirty="0"/>
                    </a:p>
                    <a:p>
                      <a:endParaRPr lang="ru-RU" dirty="0"/>
                    </a:p>
                  </a:txBody>
                  <a:tcPr/>
                </a:tc>
                <a:tc>
                  <a:txBody>
                    <a:bodyPr/>
                    <a:lstStyle/>
                    <a:p>
                      <a:r>
                        <a:rPr lang="ky-KG" dirty="0"/>
                        <a:t>1.Дене </a:t>
                      </a:r>
                    </a:p>
                    <a:p>
                      <a:r>
                        <a:rPr lang="ky-KG" dirty="0"/>
                        <a:t>Тарбия</a:t>
                      </a:r>
                    </a:p>
                    <a:p>
                      <a:r>
                        <a:rPr lang="ky-KG" dirty="0"/>
                        <a:t>2.АЧД</a:t>
                      </a:r>
                      <a:endParaRPr lang="ru-RU" dirty="0"/>
                    </a:p>
                  </a:txBody>
                  <a:tcPr/>
                </a:tc>
                <a:extLst>
                  <a:ext uri="{0D108BD9-81ED-4DB2-BD59-A6C34878D82A}">
                    <a16:rowId xmlns:a16="http://schemas.microsoft.com/office/drawing/2014/main" xmlns="" val="1366044753"/>
                  </a:ext>
                </a:extLst>
              </a:tr>
            </a:tbl>
          </a:graphicData>
        </a:graphic>
      </p:graphicFrame>
    </p:spTree>
    <p:extLst>
      <p:ext uri="{BB962C8B-B14F-4D97-AF65-F5344CB8AC3E}">
        <p14:creationId xmlns:p14="http://schemas.microsoft.com/office/powerpoint/2010/main" val="1555422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AEA03CD-45AC-4C1A-98A3-D06381E29CD5}"/>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xmlns="" id="{88204854-BA21-472A-8C9D-9AD12C9D6C80}"/>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82676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21F2FF2D-F005-4382-8501-5A13A1A0DD36}"/>
              </a:ext>
            </a:extLst>
          </p:cNvPr>
          <p:cNvSpPr>
            <a:spLocks noGrp="1"/>
          </p:cNvSpPr>
          <p:nvPr>
            <p:ph idx="1"/>
          </p:nvPr>
        </p:nvSpPr>
        <p:spPr>
          <a:xfrm>
            <a:off x="677334" y="278296"/>
            <a:ext cx="8596668" cy="6308033"/>
          </a:xfrm>
        </p:spPr>
        <p:txBody>
          <a:bodyPr>
            <a:normAutofit lnSpcReduction="10000"/>
          </a:bodyPr>
          <a:lstStyle/>
          <a:p>
            <a:r>
              <a:rPr lang="en-US" sz="2800" dirty="0"/>
              <a:t>PISA</a:t>
            </a:r>
            <a:r>
              <a:rPr lang="ky-KG" sz="2800" dirty="0"/>
              <a:t>ны  2000-жылдан бери экономикалык кызматташуу жана өнүктүрүү уюму (ОЕСД)           ар 3 жылда бир жолу өткөрүп келет.</a:t>
            </a:r>
          </a:p>
          <a:p>
            <a:r>
              <a:rPr lang="ky-KG" sz="2800" dirty="0"/>
              <a:t>Эл аралык баалоонун 8-цикли (2021-жылы өтүш керек эле) СО</a:t>
            </a:r>
            <a:r>
              <a:rPr lang="en-US" sz="2800" dirty="0"/>
              <a:t>VID-19</a:t>
            </a:r>
            <a:r>
              <a:rPr lang="ru-RU" sz="2800" dirty="0"/>
              <a:t>  </a:t>
            </a:r>
            <a:r>
              <a:rPr lang="ky-KG" sz="2800" dirty="0"/>
              <a:t>пандемиясына байланыштуу бир жылга жылдырылып, 2022-жылы өтмөй болду.</a:t>
            </a:r>
          </a:p>
          <a:p>
            <a:r>
              <a:rPr lang="en-US" sz="2800" dirty="0"/>
              <a:t>PISA</a:t>
            </a:r>
            <a:r>
              <a:rPr lang="ky-KG" sz="2800" dirty="0"/>
              <a:t>га катышуучу өлкөлөрдүн саны 2000-жылы 32 болсо,2022-жылга карата 88 ге жетти.</a:t>
            </a:r>
          </a:p>
          <a:p>
            <a:r>
              <a:rPr lang="en-US" sz="2800" dirty="0"/>
              <a:t>PISA</a:t>
            </a:r>
            <a:r>
              <a:rPr lang="ky-KG" sz="2800" dirty="0"/>
              <a:t> изилдөөсү мониторинг жүргүзүүчү болуп эсептелет.Ал ар бир мамлекеттин билим       берүү системасындагы өзгөрүүлөрдү аныктап, билим берүү жетишкендиктерин же кемчиликтерин салыштырып,тиешелүү тыянак чыгарууга мүмкүндүк берет.</a:t>
            </a:r>
            <a:endParaRPr lang="ru-RU" sz="2800" dirty="0"/>
          </a:p>
        </p:txBody>
      </p:sp>
    </p:spTree>
    <p:extLst>
      <p:ext uri="{BB962C8B-B14F-4D97-AF65-F5344CB8AC3E}">
        <p14:creationId xmlns:p14="http://schemas.microsoft.com/office/powerpoint/2010/main" val="2506915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FD4F3CA-D035-4FB5-86AF-A8019201C11E}"/>
              </a:ext>
            </a:extLst>
          </p:cNvPr>
          <p:cNvSpPr>
            <a:spLocks noGrp="1"/>
          </p:cNvSpPr>
          <p:nvPr>
            <p:ph idx="1"/>
          </p:nvPr>
        </p:nvSpPr>
        <p:spPr>
          <a:xfrm>
            <a:off x="677334" y="567267"/>
            <a:ext cx="8596668" cy="5474096"/>
          </a:xfrm>
        </p:spPr>
        <p:txBody>
          <a:bodyPr>
            <a:normAutofit fontScale="70000" lnSpcReduction="20000"/>
          </a:bodyPr>
          <a:lstStyle/>
          <a:p>
            <a:r>
              <a:rPr lang="en-US" sz="3300" dirty="0">
                <a:solidFill>
                  <a:srgbClr val="FF0000"/>
                </a:solidFill>
              </a:rPr>
              <a:t>PISA </a:t>
            </a:r>
            <a:r>
              <a:rPr lang="ky-KG" sz="3300" dirty="0">
                <a:solidFill>
                  <a:srgbClr val="FF0000"/>
                </a:solidFill>
              </a:rPr>
              <a:t>кимди баалайт</a:t>
            </a:r>
            <a:r>
              <a:rPr lang="en-US" sz="3300" dirty="0">
                <a:solidFill>
                  <a:srgbClr val="FF0000"/>
                </a:solidFill>
              </a:rPr>
              <a:t>?</a:t>
            </a:r>
          </a:p>
          <a:p>
            <a:pPr marL="0" indent="0">
              <a:buNone/>
            </a:pPr>
            <a:r>
              <a:rPr lang="ky-KG" sz="2800" dirty="0">
                <a:solidFill>
                  <a:schemeClr val="tx1"/>
                </a:solidFill>
              </a:rPr>
              <a:t> </a:t>
            </a:r>
            <a:r>
              <a:rPr lang="ky-KG" sz="3100" dirty="0">
                <a:solidFill>
                  <a:schemeClr val="tx1"/>
                </a:solidFill>
              </a:rPr>
              <a:t>Тестке дүйнөнүн ар кайсы өлкөлөрүнөн 15 жаштагы окуучулар катышат. Көпчүлүк өлкөлөрдө билим берүү системасы жалпы багытка ээ,ошондуктан ушул жашка келип,мектептеги милдеттүү билим алуу аяктайт.</a:t>
            </a:r>
          </a:p>
          <a:p>
            <a:pPr marL="0" indent="0">
              <a:buNone/>
            </a:pPr>
            <a:r>
              <a:rPr lang="ky-KG" sz="2800" dirty="0">
                <a:solidFill>
                  <a:srgbClr val="FF0000"/>
                </a:solidFill>
              </a:rPr>
              <a:t> </a:t>
            </a:r>
          </a:p>
          <a:p>
            <a:pPr marL="0" indent="0">
              <a:buNone/>
            </a:pPr>
            <a:r>
              <a:rPr lang="ky-KG" sz="2800" dirty="0">
                <a:solidFill>
                  <a:srgbClr val="FF0000"/>
                </a:solidFill>
              </a:rPr>
              <a:t> </a:t>
            </a:r>
          </a:p>
          <a:p>
            <a:pPr marL="0" indent="0">
              <a:buNone/>
            </a:pPr>
            <a:r>
              <a:rPr lang="en-US" sz="3100" dirty="0">
                <a:solidFill>
                  <a:srgbClr val="FF0000"/>
                </a:solidFill>
              </a:rPr>
              <a:t>PISA </a:t>
            </a:r>
            <a:r>
              <a:rPr lang="ky-KG" sz="3100" dirty="0">
                <a:solidFill>
                  <a:srgbClr val="FF0000"/>
                </a:solidFill>
              </a:rPr>
              <a:t>кимди баалайт</a:t>
            </a:r>
            <a:r>
              <a:rPr lang="en-US" sz="3100" dirty="0">
                <a:solidFill>
                  <a:srgbClr val="FF0000"/>
                </a:solidFill>
              </a:rPr>
              <a:t>?</a:t>
            </a:r>
            <a:endParaRPr lang="ky-KG" sz="3100" dirty="0">
              <a:solidFill>
                <a:srgbClr val="FF0000"/>
              </a:solidFill>
            </a:endParaRPr>
          </a:p>
          <a:p>
            <a:pPr marL="0" indent="0">
              <a:buNone/>
            </a:pPr>
            <a:r>
              <a:rPr lang="en-US" sz="3100" dirty="0">
                <a:solidFill>
                  <a:schemeClr val="tx1"/>
                </a:solidFill>
              </a:rPr>
              <a:t>PISA</a:t>
            </a:r>
            <a:r>
              <a:rPr lang="ky-KG" sz="3100" dirty="0">
                <a:solidFill>
                  <a:schemeClr val="tx1"/>
                </a:solidFill>
              </a:rPr>
              <a:t> окуучулардын </a:t>
            </a:r>
            <a:r>
              <a:rPr lang="ky-KG" sz="3100" dirty="0">
                <a:solidFill>
                  <a:srgbClr val="0070C0"/>
                </a:solidFill>
              </a:rPr>
              <a:t>функционалдык сабаттуулугун</a:t>
            </a:r>
            <a:r>
              <a:rPr lang="ky-KG" sz="3100" dirty="0">
                <a:solidFill>
                  <a:schemeClr val="tx1"/>
                </a:solidFill>
              </a:rPr>
              <a:t>, мектепте алган билимин практикада колдонуу жөндөмдүүлүгүн жана балдардын коомдо өз алдынча жашоого даярдыгын баалайт. Б.а. жалпы орто билим алган окуучу коомго толук кандуу аралашып кетүүсүнө,  же болбосо,өз ордун табуусуна керектүү болгон көндүмдү жана билими бар же жок экенин баалоону максат кылат.</a:t>
            </a:r>
          </a:p>
          <a:p>
            <a:pPr marL="0" indent="0">
              <a:buNone/>
            </a:pPr>
            <a:r>
              <a:rPr lang="ky-KG" sz="2800" dirty="0">
                <a:solidFill>
                  <a:srgbClr val="FF0000"/>
                </a:solidFill>
              </a:rPr>
              <a:t>   </a:t>
            </a:r>
            <a:endParaRPr lang="ru-RU" sz="2800" dirty="0">
              <a:solidFill>
                <a:schemeClr val="tx1"/>
              </a:solidFill>
            </a:endParaRPr>
          </a:p>
        </p:txBody>
      </p:sp>
    </p:spTree>
    <p:extLst>
      <p:ext uri="{BB962C8B-B14F-4D97-AF65-F5344CB8AC3E}">
        <p14:creationId xmlns:p14="http://schemas.microsoft.com/office/powerpoint/2010/main" val="169098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25315F8-C2D6-412F-97CD-562BFBA0FDB2}"/>
              </a:ext>
            </a:extLst>
          </p:cNvPr>
          <p:cNvSpPr>
            <a:spLocks noGrp="1"/>
          </p:cNvSpPr>
          <p:nvPr>
            <p:ph type="title"/>
          </p:nvPr>
        </p:nvSpPr>
        <p:spPr>
          <a:xfrm>
            <a:off x="677334" y="609600"/>
            <a:ext cx="8596668" cy="1041400"/>
          </a:xfrm>
        </p:spPr>
        <p:txBody>
          <a:bodyPr>
            <a:noAutofit/>
          </a:bodyPr>
          <a:lstStyle/>
          <a:p>
            <a:r>
              <a:rPr lang="ru-RU" sz="3200" dirty="0" err="1"/>
              <a:t>Функционалдык</a:t>
            </a:r>
            <a:r>
              <a:rPr lang="ru-RU" sz="3200" dirty="0"/>
              <a:t> </a:t>
            </a:r>
            <a:r>
              <a:rPr lang="ru-RU" sz="3200" dirty="0" err="1"/>
              <a:t>сабаттуулук</a:t>
            </a:r>
            <a:r>
              <a:rPr lang="ru-RU" sz="3200" dirty="0"/>
              <a:t> </a:t>
            </a:r>
            <a:r>
              <a:rPr lang="ru-RU" sz="3200" dirty="0" err="1"/>
              <a:t>деген</a:t>
            </a:r>
            <a:r>
              <a:rPr lang="ru-RU" sz="3200" dirty="0"/>
              <a:t> </a:t>
            </a:r>
            <a:br>
              <a:rPr lang="ru-RU" sz="3200" dirty="0"/>
            </a:br>
            <a:r>
              <a:rPr lang="ru-RU" sz="3200" dirty="0" err="1"/>
              <a:t>эмне</a:t>
            </a:r>
            <a:r>
              <a:rPr lang="en-US" sz="3200" dirty="0"/>
              <a:t>?</a:t>
            </a:r>
            <a:endParaRPr lang="ru-RU" sz="3200" dirty="0"/>
          </a:p>
        </p:txBody>
      </p:sp>
      <p:sp>
        <p:nvSpPr>
          <p:cNvPr id="3" name="Объект 2">
            <a:extLst>
              <a:ext uri="{FF2B5EF4-FFF2-40B4-BE49-F238E27FC236}">
                <a16:creationId xmlns:a16="http://schemas.microsoft.com/office/drawing/2014/main" xmlns="" id="{2F0187F7-B5D0-452F-BCA3-760AB63A8E09}"/>
              </a:ext>
            </a:extLst>
          </p:cNvPr>
          <p:cNvSpPr>
            <a:spLocks noGrp="1"/>
          </p:cNvSpPr>
          <p:nvPr>
            <p:ph idx="1"/>
          </p:nvPr>
        </p:nvSpPr>
        <p:spPr>
          <a:xfrm>
            <a:off x="677334" y="1967345"/>
            <a:ext cx="8596668" cy="4655128"/>
          </a:xfrm>
        </p:spPr>
        <p:txBody>
          <a:bodyPr>
            <a:normAutofit fontScale="92500" lnSpcReduction="10000"/>
          </a:bodyPr>
          <a:lstStyle/>
          <a:p>
            <a:r>
              <a:rPr lang="ky-KG" sz="2800" dirty="0"/>
              <a:t>Функционалдык сабаттуулук- адамга </a:t>
            </a:r>
            <a:r>
              <a:rPr lang="ky-KG" sz="2800" dirty="0">
                <a:solidFill>
                  <a:srgbClr val="FF0000"/>
                </a:solidFill>
              </a:rPr>
              <a:t>ОКУУГА, ЖАШООГО, ИШТӨӨГӨ   </a:t>
            </a:r>
            <a:r>
              <a:rPr lang="ky-KG" sz="2800" dirty="0"/>
              <a:t>жардам бере турган сабаттуулук.</a:t>
            </a:r>
          </a:p>
          <a:p>
            <a:endParaRPr lang="ky-KG" sz="2800" dirty="0"/>
          </a:p>
          <a:p>
            <a:r>
              <a:rPr lang="ky-KG" sz="2600" dirty="0"/>
              <a:t>«</a:t>
            </a:r>
            <a:r>
              <a:rPr lang="ky-KG" sz="2600" dirty="0">
                <a:solidFill>
                  <a:srgbClr val="FF0000"/>
                </a:solidFill>
              </a:rPr>
              <a:t>Функционалдык сабаттуу адам</a:t>
            </a:r>
            <a:r>
              <a:rPr lang="ky-KG" sz="2600" dirty="0"/>
              <a:t>- бул ишмердүүлүктүн түрдүү чөйрөлөрүндө, баарлашууда жана социалдык мамилелерде турмуштук маселелерди чечүү үчүн өмүр бою тынымсыз алып турган билимдер менен  көндүмдөрдү колдонууга жөндөмдүү адам»</a:t>
            </a:r>
          </a:p>
          <a:p>
            <a:pPr marL="0" indent="0">
              <a:buNone/>
            </a:pPr>
            <a:r>
              <a:rPr lang="ky-KG" sz="2600" dirty="0"/>
              <a:t>                                                                     </a:t>
            </a:r>
          </a:p>
          <a:p>
            <a:pPr marL="0" indent="0">
              <a:buNone/>
            </a:pPr>
            <a:r>
              <a:rPr lang="ky-KG" sz="2400" dirty="0"/>
              <a:t>                                                                  </a:t>
            </a:r>
            <a:r>
              <a:rPr lang="ky-KG" sz="1600" dirty="0"/>
              <a:t>Леонтьев А.А. </a:t>
            </a:r>
          </a:p>
          <a:p>
            <a:pPr marL="0" indent="0">
              <a:buNone/>
            </a:pPr>
            <a:r>
              <a:rPr lang="ky-KG" sz="1600" dirty="0"/>
              <a:t>    </a:t>
            </a:r>
            <a:endParaRPr lang="ru-RU" sz="1600" dirty="0"/>
          </a:p>
        </p:txBody>
      </p:sp>
    </p:spTree>
    <p:extLst>
      <p:ext uri="{BB962C8B-B14F-4D97-AF65-F5344CB8AC3E}">
        <p14:creationId xmlns:p14="http://schemas.microsoft.com/office/powerpoint/2010/main" val="2004800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0A60CB9-9ADE-4E8C-BFD9-4470F47CA0FC}"/>
              </a:ext>
            </a:extLst>
          </p:cNvPr>
          <p:cNvSpPr>
            <a:spLocks noGrp="1"/>
          </p:cNvSpPr>
          <p:nvPr>
            <p:ph idx="1"/>
          </p:nvPr>
        </p:nvSpPr>
        <p:spPr>
          <a:xfrm>
            <a:off x="516467" y="287867"/>
            <a:ext cx="8689802" cy="6234043"/>
          </a:xfrm>
        </p:spPr>
        <p:txBody>
          <a:bodyPr>
            <a:normAutofit fontScale="85000" lnSpcReduction="20000"/>
          </a:bodyPr>
          <a:lstStyle/>
          <a:p>
            <a:r>
              <a:rPr lang="en-US" sz="2800" dirty="0">
                <a:solidFill>
                  <a:srgbClr val="00B050"/>
                </a:solidFill>
              </a:rPr>
              <a:t>PISA </a:t>
            </a:r>
            <a:r>
              <a:rPr lang="ky-KG" sz="2800" dirty="0">
                <a:solidFill>
                  <a:srgbClr val="00B050"/>
                </a:solidFill>
              </a:rPr>
              <a:t>дагы баалоо кандай жүргүзүлөт</a:t>
            </a:r>
            <a:r>
              <a:rPr lang="en-US" sz="2800" dirty="0">
                <a:solidFill>
                  <a:srgbClr val="00B050"/>
                </a:solidFill>
              </a:rPr>
              <a:t>?</a:t>
            </a:r>
          </a:p>
          <a:p>
            <a:r>
              <a:rPr lang="ky-KG" sz="2800" dirty="0"/>
              <a:t>Окуучулардын билим жетишкендигин изилдөө негизги           3 багытта жүргүзүлөт:</a:t>
            </a:r>
          </a:p>
          <a:p>
            <a:pPr marL="0" indent="0">
              <a:buNone/>
            </a:pPr>
            <a:r>
              <a:rPr lang="ky-KG" sz="2800" dirty="0"/>
              <a:t>1. Окуу сабаттуулугу;</a:t>
            </a:r>
          </a:p>
          <a:p>
            <a:pPr marL="0" indent="0">
              <a:buNone/>
            </a:pPr>
            <a:r>
              <a:rPr lang="ky-KG" sz="2800" dirty="0"/>
              <a:t>2.Математикалык сабаттуулук;</a:t>
            </a:r>
          </a:p>
          <a:p>
            <a:pPr marL="0" indent="0">
              <a:buNone/>
            </a:pPr>
            <a:r>
              <a:rPr lang="ky-KG" sz="2800" dirty="0"/>
              <a:t>3.Табигый илимдер боюнча сабаттуулук;  </a:t>
            </a:r>
          </a:p>
          <a:p>
            <a:pPr marL="0" indent="0">
              <a:buNone/>
            </a:pPr>
            <a:r>
              <a:rPr lang="ky-KG" sz="2800" dirty="0"/>
              <a:t>  </a:t>
            </a:r>
            <a:r>
              <a:rPr lang="en-US" sz="2800" dirty="0"/>
              <a:t>PISA</a:t>
            </a:r>
            <a:r>
              <a:rPr lang="ru-RU" sz="2800" dirty="0"/>
              <a:t> </a:t>
            </a:r>
            <a:r>
              <a:rPr lang="ky-KG" sz="2800" dirty="0"/>
              <a:t>нын акыркы циклдарында кошумча инновациялык багыттар иштелип чыккан.  </a:t>
            </a:r>
          </a:p>
          <a:p>
            <a:pPr marL="0" indent="0">
              <a:buNone/>
            </a:pPr>
            <a:r>
              <a:rPr lang="ky-KG" sz="2800" dirty="0">
                <a:solidFill>
                  <a:srgbClr val="00B050"/>
                </a:solidFill>
              </a:rPr>
              <a:t>Ар бир 3 жылда бир инновациялык баалоо багыты киргизилет:</a:t>
            </a:r>
          </a:p>
          <a:p>
            <a:pPr marL="0" indent="0">
              <a:buNone/>
            </a:pPr>
            <a:r>
              <a:rPr lang="ky-KG" sz="2800" dirty="0"/>
              <a:t>-Санариптик сабаттуулук  (2009)</a:t>
            </a:r>
          </a:p>
          <a:p>
            <a:pPr marL="0" indent="0">
              <a:buNone/>
            </a:pPr>
            <a:r>
              <a:rPr lang="ky-KG" sz="2800" dirty="0"/>
              <a:t>-Глабалдык компетенттүүлүк (</a:t>
            </a:r>
            <a:r>
              <a:rPr lang="ky-KG" sz="2800" dirty="0" smtClean="0"/>
              <a:t>2018)</a:t>
            </a:r>
          </a:p>
          <a:p>
            <a:pPr marL="0" indent="0">
              <a:buNone/>
            </a:pPr>
            <a:r>
              <a:rPr lang="ky-KG" sz="2800" dirty="0"/>
              <a:t>-</a:t>
            </a:r>
            <a:r>
              <a:rPr lang="ky-KG" sz="2800" dirty="0" smtClean="0"/>
              <a:t>Тапшырмаларды </a:t>
            </a:r>
            <a:r>
              <a:rPr lang="ky-KG" sz="2800" dirty="0"/>
              <a:t>өз алдынча аткаруу (2012)</a:t>
            </a:r>
          </a:p>
          <a:p>
            <a:pPr marL="0" indent="0">
              <a:buNone/>
            </a:pPr>
            <a:r>
              <a:rPr lang="ky-KG" sz="2800" dirty="0" smtClean="0"/>
              <a:t>-Краетивдүү </a:t>
            </a:r>
            <a:r>
              <a:rPr lang="ky-KG" sz="2800" dirty="0"/>
              <a:t>ой жүгүртүү (2022)</a:t>
            </a:r>
          </a:p>
          <a:p>
            <a:pPr marL="0" indent="0">
              <a:buNone/>
            </a:pPr>
            <a:r>
              <a:rPr lang="ky-KG" sz="2800" dirty="0"/>
              <a:t>Ар бир мамлекет кошумча багытты тандоону же андан баш тартууну  өзү чечет.</a:t>
            </a:r>
            <a:endParaRPr lang="ru-RU" sz="2800" dirty="0"/>
          </a:p>
        </p:txBody>
      </p:sp>
    </p:spTree>
    <p:extLst>
      <p:ext uri="{BB962C8B-B14F-4D97-AF65-F5344CB8AC3E}">
        <p14:creationId xmlns:p14="http://schemas.microsoft.com/office/powerpoint/2010/main" val="392074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C4B5C49-A593-4122-A3C7-3A928D6E4A47}"/>
              </a:ext>
            </a:extLst>
          </p:cNvPr>
          <p:cNvSpPr>
            <a:spLocks noGrp="1"/>
          </p:cNvSpPr>
          <p:nvPr>
            <p:ph type="title"/>
          </p:nvPr>
        </p:nvSpPr>
        <p:spPr>
          <a:xfrm>
            <a:off x="677333" y="609600"/>
            <a:ext cx="9487084" cy="1934817"/>
          </a:xfrm>
        </p:spPr>
        <p:txBody>
          <a:bodyPr>
            <a:normAutofit/>
          </a:bodyPr>
          <a:lstStyle/>
          <a:p>
            <a:r>
              <a:rPr lang="ru-RU" sz="2400" dirty="0" err="1">
                <a:solidFill>
                  <a:srgbClr val="002060"/>
                </a:solidFill>
              </a:rPr>
              <a:t>Математикалык</a:t>
            </a:r>
            <a:r>
              <a:rPr lang="ru-RU" sz="2400" dirty="0">
                <a:solidFill>
                  <a:srgbClr val="002060"/>
                </a:solidFill>
              </a:rPr>
              <a:t> </a:t>
            </a:r>
            <a:r>
              <a:rPr lang="ru-RU" sz="2400" dirty="0" err="1">
                <a:solidFill>
                  <a:srgbClr val="002060"/>
                </a:solidFill>
              </a:rPr>
              <a:t>сабаттуулук</a:t>
            </a:r>
            <a:r>
              <a:rPr lang="ru-RU" sz="2400" dirty="0">
                <a:solidFill>
                  <a:srgbClr val="002060"/>
                </a:solidFill>
              </a:rPr>
              <a:t> </a:t>
            </a:r>
            <a:r>
              <a:rPr lang="ru-RU" sz="2400" dirty="0" smtClean="0"/>
              <a:t>– </a:t>
            </a:r>
            <a:r>
              <a:rPr lang="ru-RU" sz="2400" dirty="0" err="1" smtClean="0">
                <a:solidFill>
                  <a:schemeClr val="tx1">
                    <a:lumMod val="95000"/>
                    <a:lumOff val="5000"/>
                  </a:schemeClr>
                </a:solidFill>
              </a:rPr>
              <a:t>бул</a:t>
            </a:r>
            <a:r>
              <a:rPr lang="ru-RU" sz="2400" dirty="0" smtClean="0">
                <a:solidFill>
                  <a:schemeClr val="tx1">
                    <a:lumMod val="95000"/>
                    <a:lumOff val="5000"/>
                  </a:schemeClr>
                </a:solidFill>
              </a:rPr>
              <a:t> </a:t>
            </a:r>
            <a:r>
              <a:rPr lang="ru-RU" sz="2400" dirty="0">
                <a:solidFill>
                  <a:schemeClr val="tx1">
                    <a:lumMod val="95000"/>
                    <a:lumOff val="5000"/>
                  </a:schemeClr>
                </a:solidFill>
              </a:rPr>
              <a:t>ар </a:t>
            </a:r>
            <a:r>
              <a:rPr lang="ru-RU" sz="2400" dirty="0" err="1">
                <a:solidFill>
                  <a:schemeClr val="tx1">
                    <a:lumMod val="95000"/>
                    <a:lumOff val="5000"/>
                  </a:schemeClr>
                </a:solidFill>
              </a:rPr>
              <a:t>түрдүү</a:t>
            </a:r>
            <a:r>
              <a:rPr lang="ru-RU" sz="2400" dirty="0">
                <a:solidFill>
                  <a:schemeClr val="tx1">
                    <a:lumMod val="95000"/>
                    <a:lumOff val="5000"/>
                  </a:schemeClr>
                </a:solidFill>
              </a:rPr>
              <a:t> </a:t>
            </a:r>
            <a:r>
              <a:rPr lang="ru-RU" sz="2400" dirty="0" err="1">
                <a:solidFill>
                  <a:schemeClr val="tx1">
                    <a:lumMod val="95000"/>
                    <a:lumOff val="5000"/>
                  </a:schemeClr>
                </a:solidFill>
              </a:rPr>
              <a:t>контексттерде</a:t>
            </a:r>
            <a:r>
              <a:rPr lang="ru-RU" sz="2400" dirty="0">
                <a:solidFill>
                  <a:schemeClr val="tx1">
                    <a:lumMod val="95000"/>
                    <a:lumOff val="5000"/>
                  </a:schemeClr>
                </a:solidFill>
              </a:rPr>
              <a:t> </a:t>
            </a:r>
            <a:r>
              <a:rPr lang="ru-RU" sz="2400" dirty="0" err="1">
                <a:solidFill>
                  <a:schemeClr val="tx1">
                    <a:lumMod val="95000"/>
                    <a:lumOff val="5000"/>
                  </a:schemeClr>
                </a:solidFill>
              </a:rPr>
              <a:t>математиканы</a:t>
            </a:r>
            <a:r>
              <a:rPr lang="ru-RU" sz="2400" dirty="0">
                <a:solidFill>
                  <a:schemeClr val="tx1">
                    <a:lumMod val="95000"/>
                    <a:lumOff val="5000"/>
                  </a:schemeClr>
                </a:solidFill>
              </a:rPr>
              <a:t> </a:t>
            </a:r>
            <a:r>
              <a:rPr lang="ru-RU" sz="2400" dirty="0" err="1">
                <a:solidFill>
                  <a:schemeClr val="tx1">
                    <a:lumMod val="95000"/>
                    <a:lumOff val="5000"/>
                  </a:schemeClr>
                </a:solidFill>
              </a:rPr>
              <a:t>формилировкалоо</a:t>
            </a:r>
            <a:r>
              <a:rPr lang="ru-RU" sz="2400" dirty="0">
                <a:solidFill>
                  <a:schemeClr val="tx1">
                    <a:lumMod val="95000"/>
                    <a:lumOff val="5000"/>
                  </a:schemeClr>
                </a:solidFill>
              </a:rPr>
              <a:t>, </a:t>
            </a:r>
            <a:r>
              <a:rPr lang="ru-RU" sz="2400" dirty="0" err="1" smtClean="0">
                <a:solidFill>
                  <a:schemeClr val="tx1">
                    <a:lumMod val="95000"/>
                    <a:lumOff val="5000"/>
                  </a:schemeClr>
                </a:solidFill>
              </a:rPr>
              <a:t>интерпретациялоо</a:t>
            </a:r>
            <a:r>
              <a:rPr lang="ru-RU" sz="2400" dirty="0" smtClean="0">
                <a:solidFill>
                  <a:schemeClr val="tx1">
                    <a:lumMod val="95000"/>
                    <a:lumOff val="5000"/>
                  </a:schemeClr>
                </a:solidFill>
              </a:rPr>
              <a:t> </a:t>
            </a:r>
            <a:r>
              <a:rPr lang="ru-RU" sz="2400" dirty="0">
                <a:solidFill>
                  <a:schemeClr val="tx1">
                    <a:lumMod val="95000"/>
                    <a:lumOff val="5000"/>
                  </a:schemeClr>
                </a:solidFill>
              </a:rPr>
              <a:t/>
            </a:r>
            <a:br>
              <a:rPr lang="ru-RU" sz="2400" dirty="0">
                <a:solidFill>
                  <a:schemeClr val="tx1">
                    <a:lumMod val="95000"/>
                    <a:lumOff val="5000"/>
                  </a:schemeClr>
                </a:solidFill>
              </a:rPr>
            </a:br>
            <a:r>
              <a:rPr lang="ru-RU" sz="2400" dirty="0" err="1">
                <a:solidFill>
                  <a:schemeClr val="tx1">
                    <a:lumMod val="95000"/>
                    <a:lumOff val="5000"/>
                  </a:schemeClr>
                </a:solidFill>
              </a:rPr>
              <a:t>жөндөмү</a:t>
            </a:r>
            <a:r>
              <a:rPr lang="ru-RU" sz="2400" dirty="0">
                <a:solidFill>
                  <a:schemeClr val="tx1">
                    <a:lumMod val="95000"/>
                    <a:lumOff val="5000"/>
                  </a:schemeClr>
                </a:solidFill>
              </a:rPr>
              <a:t>. Ал </a:t>
            </a:r>
            <a:r>
              <a:rPr lang="ru-RU" sz="2400" dirty="0" err="1">
                <a:solidFill>
                  <a:schemeClr val="tx1">
                    <a:lumMod val="95000"/>
                    <a:lumOff val="5000"/>
                  </a:schemeClr>
                </a:solidFill>
              </a:rPr>
              <a:t>өзүнө</a:t>
            </a:r>
            <a:r>
              <a:rPr lang="ru-RU" sz="2400" dirty="0">
                <a:solidFill>
                  <a:schemeClr val="tx1">
                    <a:lumMod val="95000"/>
                    <a:lumOff val="5000"/>
                  </a:schemeClr>
                </a:solidFill>
              </a:rPr>
              <a:t> </a:t>
            </a:r>
            <a:r>
              <a:rPr lang="ru-RU" sz="2400" dirty="0" err="1">
                <a:solidFill>
                  <a:schemeClr val="tx1">
                    <a:lumMod val="95000"/>
                    <a:lumOff val="5000"/>
                  </a:schemeClr>
                </a:solidFill>
              </a:rPr>
              <a:t>математикалык</a:t>
            </a:r>
            <a:r>
              <a:rPr lang="ru-RU" sz="2400" dirty="0">
                <a:solidFill>
                  <a:schemeClr val="tx1">
                    <a:lumMod val="95000"/>
                    <a:lumOff val="5000"/>
                  </a:schemeClr>
                </a:solidFill>
              </a:rPr>
              <a:t> </a:t>
            </a:r>
            <a:r>
              <a:rPr lang="ru-RU" sz="2400" dirty="0" err="1">
                <a:solidFill>
                  <a:schemeClr val="tx1">
                    <a:lumMod val="95000"/>
                    <a:lumOff val="5000"/>
                  </a:schemeClr>
                </a:solidFill>
              </a:rPr>
              <a:t>талдоо</a:t>
            </a:r>
            <a:r>
              <a:rPr lang="ru-RU" sz="2400" dirty="0">
                <a:solidFill>
                  <a:schemeClr val="tx1">
                    <a:lumMod val="95000"/>
                    <a:lumOff val="5000"/>
                  </a:schemeClr>
                </a:solidFill>
              </a:rPr>
              <a:t> </a:t>
            </a:r>
            <a:r>
              <a:rPr lang="ru-RU" sz="2400" dirty="0" err="1">
                <a:solidFill>
                  <a:schemeClr val="tx1">
                    <a:lumMod val="95000"/>
                    <a:lumOff val="5000"/>
                  </a:schemeClr>
                </a:solidFill>
              </a:rPr>
              <a:t>жана</a:t>
            </a:r>
            <a:r>
              <a:rPr lang="ru-RU" sz="2400" dirty="0">
                <a:solidFill>
                  <a:schemeClr val="tx1">
                    <a:lumMod val="95000"/>
                    <a:lumOff val="5000"/>
                  </a:schemeClr>
                </a:solidFill>
              </a:rPr>
              <a:t> </a:t>
            </a:r>
            <a:r>
              <a:rPr lang="ru-RU" sz="2400" dirty="0" err="1">
                <a:solidFill>
                  <a:schemeClr val="tx1">
                    <a:lumMod val="95000"/>
                    <a:lumOff val="5000"/>
                  </a:schemeClr>
                </a:solidFill>
              </a:rPr>
              <a:t>кубулуштарды</a:t>
            </a:r>
            <a:r>
              <a:rPr lang="ru-RU" sz="2400" dirty="0">
                <a:solidFill>
                  <a:schemeClr val="tx1">
                    <a:lumMod val="95000"/>
                    <a:lumOff val="5000"/>
                  </a:schemeClr>
                </a:solidFill>
              </a:rPr>
              <a:t> </a:t>
            </a:r>
            <a:r>
              <a:rPr lang="ru-RU" sz="2400" dirty="0" err="1">
                <a:solidFill>
                  <a:schemeClr val="tx1">
                    <a:lumMod val="95000"/>
                    <a:lumOff val="5000"/>
                  </a:schemeClr>
                </a:solidFill>
              </a:rPr>
              <a:t>сүрөттөө,түшүндүрүү</a:t>
            </a:r>
            <a:r>
              <a:rPr lang="ru-RU" sz="2400" dirty="0">
                <a:solidFill>
                  <a:schemeClr val="tx1">
                    <a:lumMod val="95000"/>
                    <a:lumOff val="5000"/>
                  </a:schemeClr>
                </a:solidFill>
              </a:rPr>
              <a:t> </a:t>
            </a:r>
            <a:r>
              <a:rPr lang="ru-RU" sz="2400" dirty="0" err="1">
                <a:solidFill>
                  <a:schemeClr val="tx1">
                    <a:lumMod val="95000"/>
                    <a:lumOff val="5000"/>
                  </a:schemeClr>
                </a:solidFill>
              </a:rPr>
              <a:t>жана</a:t>
            </a:r>
            <a:r>
              <a:rPr lang="ru-RU" sz="2400" dirty="0">
                <a:solidFill>
                  <a:schemeClr val="tx1">
                    <a:lumMod val="95000"/>
                    <a:lumOff val="5000"/>
                  </a:schemeClr>
                </a:solidFill>
              </a:rPr>
              <a:t> </a:t>
            </a:r>
            <a:r>
              <a:rPr lang="ru-RU" sz="2400" dirty="0" err="1">
                <a:solidFill>
                  <a:schemeClr val="tx1">
                    <a:lumMod val="95000"/>
                    <a:lumOff val="5000"/>
                  </a:schemeClr>
                </a:solidFill>
              </a:rPr>
              <a:t>прогноздоо</a:t>
            </a:r>
            <a:r>
              <a:rPr lang="ru-RU" sz="2400" dirty="0">
                <a:solidFill>
                  <a:schemeClr val="tx1">
                    <a:lumMod val="95000"/>
                    <a:lumOff val="5000"/>
                  </a:schemeClr>
                </a:solidFill>
              </a:rPr>
              <a:t> </a:t>
            </a:r>
            <a:r>
              <a:rPr lang="ru-RU" sz="2400" dirty="0" err="1">
                <a:solidFill>
                  <a:schemeClr val="tx1">
                    <a:lumMod val="95000"/>
                    <a:lumOff val="5000"/>
                  </a:schemeClr>
                </a:solidFill>
              </a:rPr>
              <a:t>үчүн</a:t>
            </a:r>
            <a:r>
              <a:rPr lang="ru-RU" sz="2400" dirty="0">
                <a:solidFill>
                  <a:schemeClr val="tx1">
                    <a:lumMod val="95000"/>
                    <a:lumOff val="5000"/>
                  </a:schemeClr>
                </a:solidFill>
              </a:rPr>
              <a:t> </a:t>
            </a:r>
            <a:r>
              <a:rPr lang="ru-RU" sz="2400" dirty="0" err="1">
                <a:solidFill>
                  <a:schemeClr val="tx1">
                    <a:lumMod val="95000"/>
                    <a:lumOff val="5000"/>
                  </a:schemeClr>
                </a:solidFill>
              </a:rPr>
              <a:t>математикалык</a:t>
            </a:r>
            <a:r>
              <a:rPr lang="ru-RU" sz="2400" dirty="0">
                <a:solidFill>
                  <a:schemeClr val="tx1">
                    <a:lumMod val="95000"/>
                    <a:lumOff val="5000"/>
                  </a:schemeClr>
                </a:solidFill>
              </a:rPr>
              <a:t> </a:t>
            </a:r>
            <a:r>
              <a:rPr lang="ru-RU" sz="2400" dirty="0" err="1" smtClean="0">
                <a:solidFill>
                  <a:schemeClr val="tx1">
                    <a:lumMod val="95000"/>
                    <a:lumOff val="5000"/>
                  </a:schemeClr>
                </a:solidFill>
              </a:rPr>
              <a:t>түшүнүктөр,фактылар</a:t>
            </a:r>
            <a:r>
              <a:rPr lang="ru-RU" sz="2400" dirty="0" smtClean="0">
                <a:solidFill>
                  <a:schemeClr val="tx1">
                    <a:lumMod val="95000"/>
                    <a:lumOff val="5000"/>
                  </a:schemeClr>
                </a:solidFill>
              </a:rPr>
              <a:t> </a:t>
            </a:r>
            <a:r>
              <a:rPr lang="ru-RU" sz="2400" dirty="0" err="1">
                <a:solidFill>
                  <a:schemeClr val="tx1">
                    <a:lumMod val="95000"/>
                    <a:lumOff val="5000"/>
                  </a:schemeClr>
                </a:solidFill>
              </a:rPr>
              <a:t>боюнча</a:t>
            </a:r>
            <a:r>
              <a:rPr lang="ru-RU" sz="2400" dirty="0">
                <a:solidFill>
                  <a:schemeClr val="tx1">
                    <a:lumMod val="95000"/>
                    <a:lumOff val="5000"/>
                  </a:schemeClr>
                </a:solidFill>
              </a:rPr>
              <a:t> ой </a:t>
            </a:r>
            <a:r>
              <a:rPr lang="ru-RU" sz="2400" dirty="0" err="1">
                <a:solidFill>
                  <a:schemeClr val="tx1">
                    <a:lumMod val="95000"/>
                    <a:lumOff val="5000"/>
                  </a:schemeClr>
                </a:solidFill>
              </a:rPr>
              <a:t>жүгүртүү</a:t>
            </a:r>
            <a:r>
              <a:rPr lang="ru-RU" sz="2400" dirty="0">
                <a:solidFill>
                  <a:schemeClr val="tx1">
                    <a:lumMod val="95000"/>
                    <a:lumOff val="5000"/>
                  </a:schemeClr>
                </a:solidFill>
              </a:rPr>
              <a:t>.</a:t>
            </a:r>
          </a:p>
        </p:txBody>
      </p:sp>
      <p:sp>
        <p:nvSpPr>
          <p:cNvPr id="3" name="Объект 2">
            <a:extLst>
              <a:ext uri="{FF2B5EF4-FFF2-40B4-BE49-F238E27FC236}">
                <a16:creationId xmlns:a16="http://schemas.microsoft.com/office/drawing/2014/main" xmlns="" id="{994514A2-FF62-4655-88AD-63C854DA739D}"/>
              </a:ext>
            </a:extLst>
          </p:cNvPr>
          <p:cNvSpPr>
            <a:spLocks noGrp="1"/>
          </p:cNvSpPr>
          <p:nvPr>
            <p:ph idx="1"/>
          </p:nvPr>
        </p:nvSpPr>
        <p:spPr>
          <a:xfrm>
            <a:off x="677334" y="2756452"/>
            <a:ext cx="8596668" cy="3816626"/>
          </a:xfrm>
        </p:spPr>
        <p:txBody>
          <a:bodyPr>
            <a:normAutofit/>
          </a:bodyPr>
          <a:lstStyle/>
          <a:p>
            <a:pPr marL="0" indent="0">
              <a:buNone/>
            </a:pPr>
            <a:r>
              <a:rPr lang="ky-KG" sz="2400" dirty="0"/>
              <a:t> </a:t>
            </a:r>
            <a:r>
              <a:rPr lang="ky-KG" sz="2400" dirty="0">
                <a:solidFill>
                  <a:srgbClr val="0070C0"/>
                </a:solidFill>
              </a:rPr>
              <a:t>Табигый –илимий сабаттуулук- </a:t>
            </a:r>
            <a:r>
              <a:rPr lang="ky-KG" sz="2400" dirty="0"/>
              <a:t>илимий методдордун жардамы менен изилденип,такталып,байкоолорго жана эксперименттерге негизделген тыянактарга алып келүүчү реалдуу кырдаалдардагы көйгөйлөрдү табигый-илимий билимдерди колдонуу менен аныктоого жөндөмдүүлүк.</a:t>
            </a:r>
          </a:p>
          <a:p>
            <a:pPr marL="0" indent="0">
              <a:buNone/>
            </a:pPr>
            <a:r>
              <a:rPr lang="ky-KG" sz="2400" dirty="0"/>
              <a:t> </a:t>
            </a:r>
            <a:r>
              <a:rPr lang="ky-KG" sz="2400" dirty="0">
                <a:solidFill>
                  <a:srgbClr val="0070C0"/>
                </a:solidFill>
              </a:rPr>
              <a:t>Окуу сабаттуулук- </a:t>
            </a:r>
            <a:r>
              <a:rPr lang="ky-KG" sz="2400" dirty="0"/>
              <a:t>жазуу түрүндө берилген тексттерди түшүнө билүүсү жана ой жүгүртүүсү, өз максаттарына жетүү үчүн аларды пайдалана билүүсү.Көз караштарга,мамилелерине көнүл бурулат.</a:t>
            </a:r>
            <a:endParaRPr lang="ru-RU" sz="2400" dirty="0"/>
          </a:p>
        </p:txBody>
      </p:sp>
    </p:spTree>
    <p:extLst>
      <p:ext uri="{BB962C8B-B14F-4D97-AF65-F5344CB8AC3E}">
        <p14:creationId xmlns:p14="http://schemas.microsoft.com/office/powerpoint/2010/main" val="975011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2C43959-831C-4F14-AADA-B6B9D730EFE6}"/>
              </a:ext>
            </a:extLst>
          </p:cNvPr>
          <p:cNvSpPr>
            <a:spLocks noGrp="1"/>
          </p:cNvSpPr>
          <p:nvPr>
            <p:ph type="title"/>
          </p:nvPr>
        </p:nvSpPr>
        <p:spPr>
          <a:xfrm>
            <a:off x="677334" y="609600"/>
            <a:ext cx="8596668" cy="609600"/>
          </a:xfrm>
        </p:spPr>
        <p:txBody>
          <a:bodyPr>
            <a:normAutofit fontScale="90000"/>
          </a:bodyPr>
          <a:lstStyle/>
          <a:p>
            <a:r>
              <a:rPr lang="ky-KG" dirty="0"/>
              <a:t>Билимди текшерүүнүн төрт </a:t>
            </a:r>
            <a:r>
              <a:rPr lang="ky-KG" dirty="0" smtClean="0"/>
              <a:t>деңгээли   </a:t>
            </a:r>
            <a:r>
              <a:rPr lang="ky-KG" dirty="0"/>
              <a:t>эске алынат</a:t>
            </a:r>
            <a:endParaRPr lang="ru-RU" dirty="0"/>
          </a:p>
        </p:txBody>
      </p:sp>
      <p:graphicFrame>
        <p:nvGraphicFramePr>
          <p:cNvPr id="4" name="Таблица 4">
            <a:extLst>
              <a:ext uri="{FF2B5EF4-FFF2-40B4-BE49-F238E27FC236}">
                <a16:creationId xmlns:a16="http://schemas.microsoft.com/office/drawing/2014/main" xmlns="" id="{0CDD5B79-D57A-4FDA-8145-723D99A0EA6A}"/>
              </a:ext>
            </a:extLst>
          </p:cNvPr>
          <p:cNvGraphicFramePr>
            <a:graphicFrameLocks noGrp="1"/>
          </p:cNvGraphicFramePr>
          <p:nvPr>
            <p:ph idx="1"/>
            <p:extLst>
              <p:ext uri="{D42A27DB-BD31-4B8C-83A1-F6EECF244321}">
                <p14:modId xmlns:p14="http://schemas.microsoft.com/office/powerpoint/2010/main" val="687870432"/>
              </p:ext>
            </p:extLst>
          </p:nvPr>
        </p:nvGraphicFramePr>
        <p:xfrm>
          <a:off x="775855" y="2160588"/>
          <a:ext cx="8498320" cy="2651760"/>
        </p:xfrm>
        <a:graphic>
          <a:graphicData uri="http://schemas.openxmlformats.org/drawingml/2006/table">
            <a:tbl>
              <a:tblPr firstRow="1" bandRow="1">
                <a:tableStyleId>{5C22544A-7EE6-4342-B048-85BDC9FD1C3A}</a:tableStyleId>
              </a:tblPr>
              <a:tblGrid>
                <a:gridCol w="2051086">
                  <a:extLst>
                    <a:ext uri="{9D8B030D-6E8A-4147-A177-3AD203B41FA5}">
                      <a16:colId xmlns:a16="http://schemas.microsoft.com/office/drawing/2014/main" xmlns="" val="3061020785"/>
                    </a:ext>
                  </a:extLst>
                </a:gridCol>
                <a:gridCol w="2149078">
                  <a:extLst>
                    <a:ext uri="{9D8B030D-6E8A-4147-A177-3AD203B41FA5}">
                      <a16:colId xmlns:a16="http://schemas.microsoft.com/office/drawing/2014/main" xmlns="" val="2118532302"/>
                    </a:ext>
                  </a:extLst>
                </a:gridCol>
                <a:gridCol w="2149078">
                  <a:extLst>
                    <a:ext uri="{9D8B030D-6E8A-4147-A177-3AD203B41FA5}">
                      <a16:colId xmlns:a16="http://schemas.microsoft.com/office/drawing/2014/main" xmlns="" val="2152269663"/>
                    </a:ext>
                  </a:extLst>
                </a:gridCol>
                <a:gridCol w="2149078">
                  <a:extLst>
                    <a:ext uri="{9D8B030D-6E8A-4147-A177-3AD203B41FA5}">
                      <a16:colId xmlns:a16="http://schemas.microsoft.com/office/drawing/2014/main" xmlns="" val="1190687206"/>
                    </a:ext>
                  </a:extLst>
                </a:gridCol>
              </a:tblGrid>
              <a:tr h="370840">
                <a:tc>
                  <a:txBody>
                    <a:bodyPr/>
                    <a:lstStyle/>
                    <a:p>
                      <a:r>
                        <a:rPr lang="ky-KG" dirty="0"/>
                        <a:t>1-деңгээл</a:t>
                      </a:r>
                      <a:endParaRPr lang="ru-RU" dirty="0"/>
                    </a:p>
                  </a:txBody>
                  <a:tcPr/>
                </a:tc>
                <a:tc>
                  <a:txBody>
                    <a:bodyPr/>
                    <a:lstStyle/>
                    <a:p>
                      <a:r>
                        <a:rPr lang="ky-KG" dirty="0"/>
                        <a:t>2-деңгээл</a:t>
                      </a:r>
                    </a:p>
                    <a:p>
                      <a:endParaRPr lang="ky-KG" dirty="0"/>
                    </a:p>
                    <a:p>
                      <a:endParaRPr lang="ky-KG" dirty="0"/>
                    </a:p>
                    <a:p>
                      <a:endParaRPr lang="ru-RU" dirty="0"/>
                    </a:p>
                  </a:txBody>
                  <a:tcPr/>
                </a:tc>
                <a:tc>
                  <a:txBody>
                    <a:bodyPr/>
                    <a:lstStyle/>
                    <a:p>
                      <a:r>
                        <a:rPr lang="ky-KG" dirty="0"/>
                        <a:t>3-деңгээл</a:t>
                      </a:r>
                      <a:endParaRPr lang="ru-RU" dirty="0"/>
                    </a:p>
                  </a:txBody>
                  <a:tcPr/>
                </a:tc>
                <a:tc>
                  <a:txBody>
                    <a:bodyPr/>
                    <a:lstStyle/>
                    <a:p>
                      <a:r>
                        <a:rPr lang="ky-KG" dirty="0"/>
                        <a:t>4-деңгээл</a:t>
                      </a:r>
                      <a:endParaRPr lang="ru-RU" dirty="0"/>
                    </a:p>
                  </a:txBody>
                  <a:tcPr/>
                </a:tc>
                <a:extLst>
                  <a:ext uri="{0D108BD9-81ED-4DB2-BD59-A6C34878D82A}">
                    <a16:rowId xmlns:a16="http://schemas.microsoft.com/office/drawing/2014/main" xmlns="" val="625481562"/>
                  </a:ext>
                </a:extLst>
              </a:tr>
              <a:tr h="370840">
                <a:tc>
                  <a:txBody>
                    <a:bodyPr/>
                    <a:lstStyle/>
                    <a:p>
                      <a:r>
                        <a:rPr lang="ky-KG" dirty="0"/>
                        <a:t>Маалыматты билүү </a:t>
                      </a:r>
                      <a:r>
                        <a:rPr lang="ky-KG" dirty="0" smtClean="0"/>
                        <a:t>деңгээли</a:t>
                      </a:r>
                      <a:endParaRPr lang="ky-KG" dirty="0"/>
                    </a:p>
                    <a:p>
                      <a:endParaRPr lang="ru-RU" dirty="0"/>
                    </a:p>
                  </a:txBody>
                  <a:tcPr/>
                </a:tc>
                <a:tc>
                  <a:txBody>
                    <a:bodyPr/>
                    <a:lstStyle/>
                    <a:p>
                      <a:r>
                        <a:rPr lang="ky-KG" dirty="0" smtClean="0"/>
                        <a:t>Билгенин </a:t>
                      </a:r>
                      <a:r>
                        <a:rPr lang="ky-KG" dirty="0"/>
                        <a:t>практикада </a:t>
                      </a:r>
                    </a:p>
                    <a:p>
                      <a:r>
                        <a:rPr lang="ky-KG" dirty="0"/>
                        <a:t>колдонуу</a:t>
                      </a:r>
                    </a:p>
                    <a:p>
                      <a:r>
                        <a:rPr lang="ky-KG" dirty="0" smtClean="0"/>
                        <a:t>деңгээли</a:t>
                      </a:r>
                      <a:endParaRPr lang="ru-RU" dirty="0"/>
                    </a:p>
                  </a:txBody>
                  <a:tcPr/>
                </a:tc>
                <a:tc>
                  <a:txBody>
                    <a:bodyPr/>
                    <a:lstStyle/>
                    <a:p>
                      <a:r>
                        <a:rPr lang="ky-KG" dirty="0" smtClean="0"/>
                        <a:t>Проблемалык </a:t>
                      </a:r>
                      <a:endParaRPr lang="ky-KG" dirty="0"/>
                    </a:p>
                    <a:p>
                      <a:r>
                        <a:rPr lang="ky-KG" dirty="0"/>
                        <a:t>жагдайды </a:t>
                      </a:r>
                    </a:p>
                    <a:p>
                      <a:r>
                        <a:rPr lang="ky-KG" dirty="0"/>
                        <a:t>чечүү</a:t>
                      </a:r>
                    </a:p>
                    <a:p>
                      <a:r>
                        <a:rPr lang="ky-KG" dirty="0" smtClean="0"/>
                        <a:t>деңгээли</a:t>
                      </a:r>
                      <a:endParaRPr lang="ky-KG" dirty="0"/>
                    </a:p>
                    <a:p>
                      <a:endParaRPr lang="ru-RU" dirty="0"/>
                    </a:p>
                  </a:txBody>
                  <a:tcPr/>
                </a:tc>
                <a:tc>
                  <a:txBody>
                    <a:bodyPr/>
                    <a:lstStyle/>
                    <a:p>
                      <a:r>
                        <a:rPr lang="ky-KG" dirty="0" smtClean="0"/>
                        <a:t>Чыгармачыл </a:t>
                      </a:r>
                      <a:endParaRPr lang="ky-KG" dirty="0"/>
                    </a:p>
                    <a:p>
                      <a:r>
                        <a:rPr lang="ky-KG" dirty="0"/>
                        <a:t>мамиле </a:t>
                      </a:r>
                    </a:p>
                    <a:p>
                      <a:r>
                        <a:rPr lang="ky-KG" dirty="0" smtClean="0"/>
                        <a:t>деңгээли</a:t>
                      </a:r>
                      <a:endParaRPr lang="ky-KG" dirty="0"/>
                    </a:p>
                    <a:p>
                      <a:endParaRPr lang="ru-RU" dirty="0"/>
                    </a:p>
                  </a:txBody>
                  <a:tcPr/>
                </a:tc>
                <a:extLst>
                  <a:ext uri="{0D108BD9-81ED-4DB2-BD59-A6C34878D82A}">
                    <a16:rowId xmlns:a16="http://schemas.microsoft.com/office/drawing/2014/main" xmlns="" val="3097998962"/>
                  </a:ext>
                </a:extLst>
              </a:tr>
            </a:tbl>
          </a:graphicData>
        </a:graphic>
      </p:graphicFrame>
    </p:spTree>
    <p:extLst>
      <p:ext uri="{BB962C8B-B14F-4D97-AF65-F5344CB8AC3E}">
        <p14:creationId xmlns:p14="http://schemas.microsoft.com/office/powerpoint/2010/main" val="2817524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EB74A39-E936-49A6-906C-BB8C93492B4F}"/>
              </a:ext>
            </a:extLst>
          </p:cNvPr>
          <p:cNvSpPr>
            <a:spLocks noGrp="1"/>
          </p:cNvSpPr>
          <p:nvPr>
            <p:ph type="title"/>
          </p:nvPr>
        </p:nvSpPr>
        <p:spPr>
          <a:xfrm>
            <a:off x="677334" y="443346"/>
            <a:ext cx="8596668" cy="803564"/>
          </a:xfrm>
        </p:spPr>
        <p:txBody>
          <a:bodyPr>
            <a:normAutofit/>
          </a:bodyPr>
          <a:lstStyle/>
          <a:p>
            <a:r>
              <a:rPr lang="ky-KG" sz="2400" dirty="0"/>
              <a:t>1.Маалыматтык  билим деңгээлинин критерийлери</a:t>
            </a:r>
            <a:endParaRPr lang="ru-RU" sz="2400" dirty="0"/>
          </a:p>
        </p:txBody>
      </p:sp>
      <p:sp>
        <p:nvSpPr>
          <p:cNvPr id="3" name="Объект 2">
            <a:extLst>
              <a:ext uri="{FF2B5EF4-FFF2-40B4-BE49-F238E27FC236}">
                <a16:creationId xmlns:a16="http://schemas.microsoft.com/office/drawing/2014/main" xmlns="" id="{C087271B-61B6-4B2A-A734-5C142E7289A2}"/>
              </a:ext>
            </a:extLst>
          </p:cNvPr>
          <p:cNvSpPr>
            <a:spLocks noGrp="1"/>
          </p:cNvSpPr>
          <p:nvPr>
            <p:ph idx="1"/>
          </p:nvPr>
        </p:nvSpPr>
        <p:spPr>
          <a:xfrm>
            <a:off x="677334" y="1246911"/>
            <a:ext cx="8596668" cy="4794452"/>
          </a:xfrm>
        </p:spPr>
        <p:txBody>
          <a:bodyPr/>
          <a:lstStyle/>
          <a:p>
            <a:r>
              <a:rPr lang="ky-KG" dirty="0"/>
              <a:t>Үйрөнгөнүн кайталап айтып бере алуу;</a:t>
            </a:r>
          </a:p>
          <a:p>
            <a:r>
              <a:rPr lang="ky-KG" dirty="0"/>
              <a:t>Үйрөнгөнүн баяндап айтып бере алуу;</a:t>
            </a:r>
          </a:p>
          <a:p>
            <a:r>
              <a:rPr lang="ky-KG" dirty="0"/>
              <a:t>Үйрөгөнүн жаттап айтып бере алуу;</a:t>
            </a:r>
          </a:p>
          <a:p>
            <a:r>
              <a:rPr lang="ky-KG" dirty="0"/>
              <a:t>Үйрөнгөнүн сүрөттөп  айтып бере алуу;</a:t>
            </a:r>
          </a:p>
          <a:p>
            <a:endParaRPr lang="ky-KG" dirty="0"/>
          </a:p>
          <a:p>
            <a:pPr marL="0" indent="0">
              <a:buNone/>
            </a:pPr>
            <a:r>
              <a:rPr lang="ky-KG" dirty="0"/>
              <a:t> 2.</a:t>
            </a:r>
            <a:r>
              <a:rPr lang="ky-KG" sz="2400" dirty="0">
                <a:solidFill>
                  <a:schemeClr val="accent2"/>
                </a:solidFill>
              </a:rPr>
              <a:t>Практикада колдонуу деңгээлинин  критерийлери</a:t>
            </a:r>
          </a:p>
          <a:p>
            <a:pPr marL="0" indent="0">
              <a:buNone/>
            </a:pPr>
            <a:r>
              <a:rPr lang="ky-KG" sz="2400" dirty="0">
                <a:solidFill>
                  <a:schemeClr val="accent2"/>
                </a:solidFill>
              </a:rPr>
              <a:t> </a:t>
            </a:r>
            <a:r>
              <a:rPr lang="ky-KG" dirty="0">
                <a:solidFill>
                  <a:schemeClr val="tx1"/>
                </a:solidFill>
              </a:rPr>
              <a:t>* Эрежени практикада далилдей алуу;</a:t>
            </a:r>
          </a:p>
          <a:p>
            <a:pPr marL="0" indent="0">
              <a:buNone/>
            </a:pPr>
            <a:r>
              <a:rPr lang="ky-KG" sz="2400" dirty="0">
                <a:solidFill>
                  <a:schemeClr val="tx1"/>
                </a:solidFill>
              </a:rPr>
              <a:t> *</a:t>
            </a:r>
            <a:r>
              <a:rPr lang="ky-KG" dirty="0">
                <a:solidFill>
                  <a:schemeClr val="tx1"/>
                </a:solidFill>
              </a:rPr>
              <a:t> Үйрөнгөнүн практика жүзүндө түшүндүрө алуу;</a:t>
            </a:r>
          </a:p>
          <a:p>
            <a:pPr marL="0" indent="0">
              <a:buNone/>
            </a:pPr>
            <a:r>
              <a:rPr lang="ky-KG" sz="2400" dirty="0">
                <a:solidFill>
                  <a:schemeClr val="tx1"/>
                </a:solidFill>
              </a:rPr>
              <a:t> *</a:t>
            </a:r>
            <a:r>
              <a:rPr lang="ky-KG" dirty="0">
                <a:solidFill>
                  <a:schemeClr val="tx1"/>
                </a:solidFill>
              </a:rPr>
              <a:t>Фактыларды талдап далилдей алуу;</a:t>
            </a:r>
          </a:p>
          <a:p>
            <a:pPr marL="0" indent="0">
              <a:buNone/>
            </a:pPr>
            <a:r>
              <a:rPr lang="ky-KG" dirty="0">
                <a:solidFill>
                  <a:schemeClr val="tx1"/>
                </a:solidFill>
              </a:rPr>
              <a:t> * Түшүнүктү мисал менен талдап бере алуу;</a:t>
            </a:r>
          </a:p>
          <a:p>
            <a:pPr marL="0" indent="0">
              <a:buNone/>
            </a:pPr>
            <a:r>
              <a:rPr lang="ky-KG" dirty="0">
                <a:solidFill>
                  <a:schemeClr val="tx1"/>
                </a:solidFill>
              </a:rPr>
              <a:t> *Түшүнүктү мүнөздөп, далилдеп бере алуу;</a:t>
            </a:r>
            <a:endParaRPr lang="ru-RU" dirty="0">
              <a:solidFill>
                <a:schemeClr val="accent2"/>
              </a:solidFill>
            </a:endParaRPr>
          </a:p>
        </p:txBody>
      </p:sp>
    </p:spTree>
    <p:extLst>
      <p:ext uri="{BB962C8B-B14F-4D97-AF65-F5344CB8AC3E}">
        <p14:creationId xmlns:p14="http://schemas.microsoft.com/office/powerpoint/2010/main" val="428917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514DB50-6BE3-4E0D-A484-24F999F6FBEB}"/>
              </a:ext>
            </a:extLst>
          </p:cNvPr>
          <p:cNvSpPr>
            <a:spLocks noGrp="1"/>
          </p:cNvSpPr>
          <p:nvPr>
            <p:ph type="title"/>
          </p:nvPr>
        </p:nvSpPr>
        <p:spPr>
          <a:xfrm>
            <a:off x="677334" y="609600"/>
            <a:ext cx="8596668" cy="471055"/>
          </a:xfrm>
        </p:spPr>
        <p:txBody>
          <a:bodyPr>
            <a:normAutofit/>
          </a:bodyPr>
          <a:lstStyle/>
          <a:p>
            <a:r>
              <a:rPr lang="ky-KG" sz="2400" dirty="0"/>
              <a:t>3. Проблеманы чечүү </a:t>
            </a:r>
            <a:r>
              <a:rPr lang="ky-KG" sz="2400" dirty="0" smtClean="0"/>
              <a:t>деңгээлинин </a:t>
            </a:r>
            <a:r>
              <a:rPr lang="ky-KG" sz="2400" dirty="0"/>
              <a:t>критерийлери</a:t>
            </a:r>
            <a:endParaRPr lang="ru-RU" sz="2400" dirty="0"/>
          </a:p>
        </p:txBody>
      </p:sp>
      <p:sp>
        <p:nvSpPr>
          <p:cNvPr id="3" name="Объект 2">
            <a:extLst>
              <a:ext uri="{FF2B5EF4-FFF2-40B4-BE49-F238E27FC236}">
                <a16:creationId xmlns:a16="http://schemas.microsoft.com/office/drawing/2014/main" xmlns="" id="{9795D3C6-6574-4335-955F-C01259E6A644}"/>
              </a:ext>
            </a:extLst>
          </p:cNvPr>
          <p:cNvSpPr>
            <a:spLocks noGrp="1"/>
          </p:cNvSpPr>
          <p:nvPr>
            <p:ph idx="1"/>
          </p:nvPr>
        </p:nvSpPr>
        <p:spPr>
          <a:xfrm>
            <a:off x="677334" y="1080654"/>
            <a:ext cx="8596668" cy="5167745"/>
          </a:xfrm>
        </p:spPr>
        <p:txBody>
          <a:bodyPr/>
          <a:lstStyle/>
          <a:p>
            <a:r>
              <a:rPr lang="ky-KG" dirty="0"/>
              <a:t>Проблемалуу жагдай түзө алуу;</a:t>
            </a:r>
          </a:p>
          <a:p>
            <a:r>
              <a:rPr lang="ky-KG" dirty="0"/>
              <a:t>Түзүлгөн проблемалуу жагдайды чече алуу;</a:t>
            </a:r>
          </a:p>
          <a:p>
            <a:r>
              <a:rPr lang="ky-KG" dirty="0"/>
              <a:t>Проблемалуу  мидеттерди  аткара алуу;</a:t>
            </a:r>
          </a:p>
          <a:p>
            <a:r>
              <a:rPr lang="ky-KG" dirty="0"/>
              <a:t>Түшүнүктөрдү анализдеп,талдай алуу;</a:t>
            </a:r>
          </a:p>
          <a:p>
            <a:r>
              <a:rPr lang="ky-KG" dirty="0"/>
              <a:t>Далилдерди салыштырып, себептерин иликтей алуу;</a:t>
            </a:r>
          </a:p>
          <a:p>
            <a:r>
              <a:rPr lang="ky-KG" dirty="0"/>
              <a:t>Түшүнүктү жалпылап</a:t>
            </a:r>
            <a:r>
              <a:rPr lang="ky-KG" dirty="0" smtClean="0"/>
              <a:t>, жыйынтыкка </a:t>
            </a:r>
            <a:r>
              <a:rPr lang="ky-KG" dirty="0"/>
              <a:t>келе алуу;</a:t>
            </a:r>
          </a:p>
          <a:p>
            <a:pPr marL="0" indent="0">
              <a:buNone/>
            </a:pPr>
            <a:r>
              <a:rPr lang="ky-KG" sz="2400" dirty="0">
                <a:solidFill>
                  <a:schemeClr val="accent2"/>
                </a:solidFill>
              </a:rPr>
              <a:t>   4.Чыгармачыл деңгээлдин  критерийлери</a:t>
            </a:r>
          </a:p>
          <a:p>
            <a:pPr>
              <a:buFont typeface="Arial" panose="020B0604020202020204" pitchFamily="34" charset="0"/>
              <a:buChar char="•"/>
            </a:pPr>
            <a:r>
              <a:rPr lang="ky-KG" dirty="0" smtClean="0">
                <a:solidFill>
                  <a:schemeClr val="tx1"/>
                </a:solidFill>
              </a:rPr>
              <a:t>Ишмердик </a:t>
            </a:r>
            <a:r>
              <a:rPr lang="ky-KG" dirty="0">
                <a:solidFill>
                  <a:schemeClr val="tx1"/>
                </a:solidFill>
              </a:rPr>
              <a:t>мамилесин текшерүү жана баалоо үчүн суроолор жана тапшырмалар менен иштей алуу;</a:t>
            </a:r>
          </a:p>
          <a:p>
            <a:pPr>
              <a:buFont typeface="Arial" panose="020B0604020202020204" pitchFamily="34" charset="0"/>
              <a:buChar char="•"/>
            </a:pPr>
            <a:r>
              <a:rPr lang="ky-KG" dirty="0" smtClean="0">
                <a:solidFill>
                  <a:schemeClr val="tx1"/>
                </a:solidFill>
              </a:rPr>
              <a:t>Предмет </a:t>
            </a:r>
            <a:r>
              <a:rPr lang="ky-KG" dirty="0">
                <a:solidFill>
                  <a:schemeClr val="tx1"/>
                </a:solidFill>
              </a:rPr>
              <a:t>аралык байланышты ишке ашыруу үчүн суроолор жана тапшырмаларга  жооп бере алуу;</a:t>
            </a:r>
          </a:p>
          <a:p>
            <a:pPr>
              <a:buFont typeface="Arial" panose="020B0604020202020204" pitchFamily="34" charset="0"/>
              <a:buChar char="•"/>
            </a:pPr>
            <a:r>
              <a:rPr lang="ky-KG" dirty="0" smtClean="0">
                <a:solidFill>
                  <a:schemeClr val="tx1"/>
                </a:solidFill>
              </a:rPr>
              <a:t>Жеке </a:t>
            </a:r>
            <a:r>
              <a:rPr lang="ky-KG" dirty="0">
                <a:solidFill>
                  <a:schemeClr val="tx1"/>
                </a:solidFill>
              </a:rPr>
              <a:t>көз карашын билдирүү жана аны далилдөө үчүн суроолор жана тапшырмалар менен иштей алуу;</a:t>
            </a:r>
            <a:endParaRPr lang="ru-RU" dirty="0">
              <a:solidFill>
                <a:schemeClr val="tx1"/>
              </a:solidFill>
            </a:endParaRPr>
          </a:p>
        </p:txBody>
      </p:sp>
    </p:spTree>
    <p:extLst>
      <p:ext uri="{BB962C8B-B14F-4D97-AF65-F5344CB8AC3E}">
        <p14:creationId xmlns:p14="http://schemas.microsoft.com/office/powerpoint/2010/main" val="1934811736"/>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492</TotalTime>
  <Words>1171</Words>
  <Application>Microsoft Office PowerPoint</Application>
  <PresentationFormat>Широкоэкранный</PresentationFormat>
  <Paragraphs>185</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Trebuchet MS</vt:lpstr>
      <vt:lpstr>Wingdings 3</vt:lpstr>
      <vt:lpstr>Грань</vt:lpstr>
      <vt:lpstr>PISA  деген  эмне? PISA-окуучулардын билим жетишкендиктерин баалоонун эл аралык программасы   Кыргызстан 2025-жылы өтө турган окуучулардын билим жетишкендиктерин баалоонун   эл аралык программасына катышат.  </vt:lpstr>
      <vt:lpstr>Презентация PowerPoint</vt:lpstr>
      <vt:lpstr>Презентация PowerPoint</vt:lpstr>
      <vt:lpstr>Функционалдык сабаттуулук деген  эмне?</vt:lpstr>
      <vt:lpstr>Презентация PowerPoint</vt:lpstr>
      <vt:lpstr>Математикалык сабаттуулук – бул ар түрдүү контексттерде математиканы формилировкалоо, интерпретациялоо  жөндөмү. Ал өзүнө математикалык талдоо жана кубулуштарды сүрөттөө,түшүндүрүү жана прогноздоо үчүн математикалык түшүнүктөр,фактылар боюнча ой жүгүртүү.</vt:lpstr>
      <vt:lpstr>Билимди текшерүүнүн төрт деңгээли   эске алынат</vt:lpstr>
      <vt:lpstr>1.Маалыматтык  билим деңгээлинин критерийлери</vt:lpstr>
      <vt:lpstr>3. Проблеманы чечүү деңгээлинин критерийлери</vt:lpstr>
      <vt:lpstr>Окуучунун чыгармачыл-ишмердүүлүгүнүн жалпы ырааттуулугу кандай болот?</vt:lpstr>
      <vt:lpstr>Жыйынтыктар кантип бааланат?</vt:lpstr>
      <vt:lpstr>Изилдөөнүн жыйынтыгы Кыргызстан үчүн төмөндөгүлөргө жардам берет:</vt:lpstr>
      <vt:lpstr>Тапшырмалардын форматы </vt:lpstr>
      <vt:lpstr>Презентация PowerPoint</vt:lpstr>
      <vt:lpstr>МАМЛЕКЕТТИК БИЛИМ БЕРҮҮ СТАНДАРТЫ ДЕГЕН ЭМНЕ ?</vt:lpstr>
      <vt:lpstr>Жалпы билим берүү системасынын негизги        компетенттүүлүктөрү</vt:lpstr>
      <vt:lpstr>Мамлекеттик стандартта төмөнкүдөй          билим берүү тармактага бөлүнөт.</vt:lpstr>
      <vt:lpstr>Билим берүү тармактары</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PISA  деген  эмне? Кыргызстан 2025-жылы өтө турган окуучулардын билим жетишкендиктерин баалоонун   эл аралык программасына катышат.</dc:title>
  <dc:creator>Саткын</dc:creator>
  <cp:lastModifiedBy>Asanova Meliskan</cp:lastModifiedBy>
  <cp:revision>54</cp:revision>
  <dcterms:created xsi:type="dcterms:W3CDTF">2022-08-08T05:32:45Z</dcterms:created>
  <dcterms:modified xsi:type="dcterms:W3CDTF">2023-01-12T12:28:23Z</dcterms:modified>
</cp:coreProperties>
</file>