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6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189D-0176-4764-9359-1292B01635C4}" type="datetimeFigureOut">
              <a:rPr lang="ru-RU" smtClean="0"/>
              <a:t>30.10.2021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0F39-E37E-4C2E-AED8-1D7BA68D8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4858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189D-0176-4764-9359-1292B01635C4}" type="datetimeFigureOut">
              <a:rPr lang="ru-RU" smtClean="0"/>
              <a:t>30.10.2021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0F39-E37E-4C2E-AED8-1D7BA68D8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795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189D-0176-4764-9359-1292B01635C4}" type="datetimeFigureOut">
              <a:rPr lang="ru-RU" smtClean="0"/>
              <a:t>30.10.2021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0F39-E37E-4C2E-AED8-1D7BA68D85E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7300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189D-0176-4764-9359-1292B01635C4}" type="datetimeFigureOut">
              <a:rPr lang="ru-RU" smtClean="0"/>
              <a:t>30.10.2021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0F39-E37E-4C2E-AED8-1D7BA68D8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65017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189D-0176-4764-9359-1292B01635C4}" type="datetimeFigureOut">
              <a:rPr lang="ru-RU" smtClean="0"/>
              <a:t>30.10.2021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0F39-E37E-4C2E-AED8-1D7BA68D85E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9854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189D-0176-4764-9359-1292B01635C4}" type="datetimeFigureOut">
              <a:rPr lang="ru-RU" smtClean="0"/>
              <a:t>30.10.2021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0F39-E37E-4C2E-AED8-1D7BA68D8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8027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189D-0176-4764-9359-1292B01635C4}" type="datetimeFigureOut">
              <a:rPr lang="ru-RU" smtClean="0"/>
              <a:t>30.10.2021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0F39-E37E-4C2E-AED8-1D7BA68D8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865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189D-0176-4764-9359-1292B01635C4}" type="datetimeFigureOut">
              <a:rPr lang="ru-RU" smtClean="0"/>
              <a:t>30.10.2021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0F39-E37E-4C2E-AED8-1D7BA68D8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997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189D-0176-4764-9359-1292B01635C4}" type="datetimeFigureOut">
              <a:rPr lang="ru-RU" smtClean="0"/>
              <a:t>30.10.2021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0F39-E37E-4C2E-AED8-1D7BA68D8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619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189D-0176-4764-9359-1292B01635C4}" type="datetimeFigureOut">
              <a:rPr lang="ru-RU" smtClean="0"/>
              <a:t>30.10.2021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0F39-E37E-4C2E-AED8-1D7BA68D8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584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189D-0176-4764-9359-1292B01635C4}" type="datetimeFigureOut">
              <a:rPr lang="ru-RU" smtClean="0"/>
              <a:t>30.10.2021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0F39-E37E-4C2E-AED8-1D7BA68D8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635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189D-0176-4764-9359-1292B01635C4}" type="datetimeFigureOut">
              <a:rPr lang="ru-RU" smtClean="0"/>
              <a:t>30.10.2021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0F39-E37E-4C2E-AED8-1D7BA68D8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0807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189D-0176-4764-9359-1292B01635C4}" type="datetimeFigureOut">
              <a:rPr lang="ru-RU" smtClean="0"/>
              <a:t>30.10.2021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0F39-E37E-4C2E-AED8-1D7BA68D8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065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189D-0176-4764-9359-1292B01635C4}" type="datetimeFigureOut">
              <a:rPr lang="ru-RU" smtClean="0"/>
              <a:t>30.10.2021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0F39-E37E-4C2E-AED8-1D7BA68D8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604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189D-0176-4764-9359-1292B01635C4}" type="datetimeFigureOut">
              <a:rPr lang="ru-RU" smtClean="0"/>
              <a:t>30.10.2021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0F39-E37E-4C2E-AED8-1D7BA68D8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404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189D-0176-4764-9359-1292B01635C4}" type="datetimeFigureOut">
              <a:rPr lang="ru-RU" smtClean="0"/>
              <a:t>30.10.2021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0F39-E37E-4C2E-AED8-1D7BA68D8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840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2189D-0176-4764-9359-1292B01635C4}" type="datetimeFigureOut">
              <a:rPr lang="ru-RU" smtClean="0"/>
              <a:t>30.10.2021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286B0F39-E37E-4C2E-AED8-1D7BA68D8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79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4558" y="1146218"/>
            <a:ext cx="4906851" cy="1073955"/>
          </a:xfrm>
        </p:spPr>
        <p:txBody>
          <a:bodyPr>
            <a:noAutofit/>
          </a:bodyPr>
          <a:lstStyle/>
          <a:p>
            <a:r>
              <a:rPr lang="ky-KG" sz="8000" b="1" dirty="0" smtClean="0">
                <a:solidFill>
                  <a:srgbClr val="FF0000"/>
                </a:solidFill>
              </a:rPr>
              <a:t>Суицид- </a:t>
            </a:r>
            <a:endParaRPr lang="ru-RU" sz="80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91276" y="2601119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ky-KG" sz="4800" b="1" dirty="0">
                <a:solidFill>
                  <a:srgbClr val="002060"/>
                </a:solidFill>
              </a:rPr>
              <a:t>атайлап өзүнө өлүм </a:t>
            </a:r>
            <a:r>
              <a:rPr lang="ky-KG" sz="4800" b="1" dirty="0" smtClean="0">
                <a:solidFill>
                  <a:srgbClr val="002060"/>
                </a:solidFill>
              </a:rPr>
              <a:t>алып</a:t>
            </a:r>
          </a:p>
          <a:p>
            <a:pPr algn="l"/>
            <a:r>
              <a:rPr lang="ky-KG" sz="4800" b="1" dirty="0">
                <a:solidFill>
                  <a:srgbClr val="002060"/>
                </a:solidFill>
              </a:rPr>
              <a:t> </a:t>
            </a:r>
            <a:r>
              <a:rPr lang="ky-KG" sz="4800" b="1" dirty="0" smtClean="0">
                <a:solidFill>
                  <a:srgbClr val="002060"/>
                </a:solidFill>
              </a:rPr>
              <a:t>       </a:t>
            </a:r>
            <a:r>
              <a:rPr lang="ky-KG" sz="4800" b="1" dirty="0" smtClean="0">
                <a:solidFill>
                  <a:srgbClr val="002060"/>
                </a:solidFill>
              </a:rPr>
              <a:t>келүүчү </a:t>
            </a:r>
            <a:r>
              <a:rPr lang="ky-KG" sz="4800" b="1" dirty="0">
                <a:solidFill>
                  <a:srgbClr val="002060"/>
                </a:solidFill>
              </a:rPr>
              <a:t>жаракат </a:t>
            </a:r>
            <a:r>
              <a:rPr lang="ky-KG" sz="4800" b="1" dirty="0" smtClean="0">
                <a:solidFill>
                  <a:srgbClr val="002060"/>
                </a:solidFill>
              </a:rPr>
              <a:t>жасоо.</a:t>
            </a:r>
            <a:endParaRPr lang="ru-RU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87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8134" y="551600"/>
            <a:ext cx="6147516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y-KG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Суициддик жүрүш-туруш- </a:t>
            </a:r>
            <a:r>
              <a:rPr lang="ky-KG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психологиялык кризис менен тыгыз байланышта. Психологиялык кризис абалы жан дүйнөнүн психологиялык жактан пайда болгон оорулардан келип чыгат. Бардык проблемадан кутулуу үчүн чечүүчү жол деп суицидди туура эсептешет. 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3" descr="http://2.bp.blogspot.com/-yFD2XPlfO6s/VNATyOFfrpI/AAAAAAAALyo/f_NvIcNr9DI/s1600/ilustrasi%2Bbunuh%2Bdiri_Shutterstoc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74429" y="1236372"/>
            <a:ext cx="5042678" cy="32374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7471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3487" y="423899"/>
            <a:ext cx="11423561" cy="5020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y-KG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Суицидке баруунун социалдык факторлору: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4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Жынысы-эркектер ( 3-4 эсе айымдарга салыштырмалуу көп барат. Ал эми айымдар болсо 3-4 эсе көп суицидди көргөзмө катарында колдонушат)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Жашы-12-24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Үй-бүлөлүк абалы- суициддик тобокелге үй-бүлөдөгү өз ара мамилелердин бузулуусунан, үй-бүлөдөгү психологиялык климаттын жагымсыздыгынан пайда болот. Суицидке багытталган өспүрүм үй-бүлөдө эч кимге ишеним көрсөтпөйт, жалгыздыкты каалашат.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Интеллектуалдык потенциалы- көптөгөн изилдөөлөрдүн айтуусунда өспүрүмдүн тынчсыздануу деңгээли суицидке болгон мамилени жогорулатат.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99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68110" y="209903"/>
            <a:ext cx="3905749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y-KG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Медициналык факторлор:</a:t>
            </a:r>
            <a:endParaRPr lang="ru-RU" sz="24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4953" y="1211845"/>
            <a:ext cx="4795233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ky-KG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Психологиялык патология:</a:t>
            </a:r>
            <a:endParaRPr lang="ru-RU" sz="240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депрессия, өткөргөн жашоосундагы депрессиялык абалдын көп убакыт алып жүрүүсү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алкоголдук көзкарандылык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психиканы активдештирүүчү таасирлердин көбөйүшү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шизофрения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инсандык бузулуу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19989" y="1211845"/>
            <a:ext cx="6096000" cy="431278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ky-KG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ky-KG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Соматикалык патология:</a:t>
            </a:r>
            <a:endParaRPr lang="ru-RU" sz="240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онкологиялык оорулар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жүрөк оорулары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астма, туберкулез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физиологиялык функциялардын жоголушу (көрүү, угуу, кыймылдоо, жыныстык оорулар, тукумсуздук)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ВИЧ инфекция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оор операциядан пайда болгон кыйналуулар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9145" y="5551495"/>
            <a:ext cx="11518005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y-KG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Мындай абалда болгон өспүрүмдөргө мугалимдер, ата-энелер, психологдор, соцпедагогдор өзгөчө көңүл буруу менен мамиле кылуусу зарыл. Өспүрүмдөрдѳ депрессиялык абалдын пайда болушун байкоо жана туура мамиле кылуу суициддин алдын алууга чоң жардам болот. </a:t>
            </a:r>
            <a:endParaRPr lang="ru-RU" sz="1600" i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59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7983" y="216806"/>
            <a:ext cx="11260428" cy="6719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y-KG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Өспүрүмдөрдүн депрессиялык абалынын белгилери:</a:t>
            </a:r>
            <a:endParaRPr lang="ru-RU" sz="2400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дисфория, жашоого канааттануу жана кызыгуу </a:t>
            </a:r>
            <a:r>
              <a:rPr lang="ky-KG" sz="24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жөндөмүнүн жоголушу</a:t>
            </a: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аппетиттин жана салмагынын өзгөрүшү,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энергиянын жоголушу,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уйкунун өзгөрүлүшү,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психомотордук активдүүлүктүн өзгөрүлүшү,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өзүн күнөлөө,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өлүм жөнүндөгү ойлордун пайда болушу,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суицидке аракеттердин пайда болушу,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түнт мүнөздүүлүк,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окуудагы жетишүүнүн төмөндөшү,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мурун кездешпеген агрессивдүүлүктүн пайда болушу,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соматикалык нааразычылыктар, жазалоону күтүү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y-KG" sz="2400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Мындай белгилердин пайда болушун байкаган адам адистерге дароо билдирүүсү керек. </a:t>
            </a:r>
            <a:endParaRPr lang="ru-RU" sz="2400" i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18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1921" y="105567"/>
            <a:ext cx="11672552" cy="1494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y-KG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Суициддин алдын алууга жардам берүү методдору:</a:t>
            </a:r>
            <a:r>
              <a:rPr lang="ky-KG" sz="2400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y-KG" sz="24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эмоционалдык жактан жардам көрсөтүүнүн активдүүлүгү, анын окуудагы аракеттерин колдоо, социалдык жактан өзүн түшүнүүгө туура багыттоо.</a:t>
            </a:r>
            <a:endParaRPr lang="ru-RU" sz="2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81825" y="1757004"/>
            <a:ext cx="10071279" cy="3450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y-KG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Биографиялык факторлор:</a:t>
            </a:r>
            <a:endParaRPr lang="ru-RU" sz="2400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Суициддик ойлонуу, мурунку болгон аракеттер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Жакын адамдарынын суицидке аракет кылышы же суицид жасаганы таасир берет.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y-KG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Суицидке баруучунун сөздөрү:</a:t>
            </a:r>
            <a:endParaRPr lang="ru-RU" sz="2400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“Жакында баары бүтөт”, “жашоону жек көрөм”, “ менин жок болгонум баарына жакшы болот”, “баарынан тажадым” .....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51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183" y="125889"/>
            <a:ext cx="11758411" cy="6591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y-KG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Алдын алуунун жолдору:</a:t>
            </a:r>
            <a:endParaRPr lang="ru-RU" sz="1600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Өспүрүмдү кандай болсо ошондой кабыл алуу,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анын күчтүү сапаттарынын бар экендигине ишеним көрсөтүү,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суроо берүү,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чыдамдуулук менен сөздөрүн угуу,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талкуулоо,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проблемасына көңүл буруу,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учурдагы мүнөзүн аныктоо,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абалын түшүнүү, аны түшүнүп жатканын ага билдирүү, ийгилик боло турганына ишеним көрсөтүү,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туура жана таасирдүү сөздөрдү колдонуу,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проблеманы чечүүчү жол издөө, ( чогуу)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мындай абалдан пайда болгон учурдан сабак алууга үйрөтүү,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жашоодогу тажрыйбанын уникалдуулугун түшүндүрүү,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ал өспүрүмдүн сизге жардамы керектигин билдирүү,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ийгиликсиз мүнөттөрдү туура кабыл алууну үйрөтүү,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ата-эненин сүйүүсү –универсалдуу дары болот,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үйдө баланы өзүнө тартып туруучу үй-бүлөлүк жагымдуу климатты түзүү,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y-K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үй- бул баланын жашоосунун тиреги, бардык кыйынчылыктан калкалоочу орун экенин түшүндүрүү,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ky-K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Ата-эне ар дайым баласын сүйөөрүн жана анын сүйүүсүнө муктаж экенин айтуудан тартынбай айтып, билдирип туруусу баланын ишенимин жана жылуулуктун жогорулашына чоң таасир берет.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8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4299055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Материалды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даярдаган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r"/>
            <a:r>
              <a:rPr lang="ru-RU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УИТМЛдин</a:t>
            </a:r>
            <a:r>
              <a:rPr lang="ru-RU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психологу </a:t>
            </a:r>
          </a:p>
          <a:p>
            <a:pPr algn="r"/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Болотбекова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Нуриза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Жеңишбековна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2244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</TotalTime>
  <Words>507</Words>
  <Application>Microsoft Office PowerPoint</Application>
  <PresentationFormat>Широкоэкранный</PresentationFormat>
  <Paragraphs>68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Symbol</vt:lpstr>
      <vt:lpstr>Times New Roman</vt:lpstr>
      <vt:lpstr>Trebuchet MS</vt:lpstr>
      <vt:lpstr>Wingdings 3</vt:lpstr>
      <vt:lpstr>Грань</vt:lpstr>
      <vt:lpstr>Суицид-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Суицид-</dc:title>
  <dc:creator>user</dc:creator>
  <cp:lastModifiedBy>Пользователь Windows</cp:lastModifiedBy>
  <cp:revision>8</cp:revision>
  <dcterms:created xsi:type="dcterms:W3CDTF">2020-02-11T02:36:26Z</dcterms:created>
  <dcterms:modified xsi:type="dcterms:W3CDTF">2021-10-30T02:59:47Z</dcterms:modified>
</cp:coreProperties>
</file>