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70" r:id="rId14"/>
    <p:sldId id="269" r:id="rId15"/>
    <p:sldId id="26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FBF49-1250-4DCF-9E62-CAAF476E8897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BCD9E-E45B-4DC3-A126-903CD808E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25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FBF49-1250-4DCF-9E62-CAAF476E8897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BCD9E-E45B-4DC3-A126-903CD808E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975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FBF49-1250-4DCF-9E62-CAAF476E8897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BCD9E-E45B-4DC3-A126-903CD808E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114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FBF49-1250-4DCF-9E62-CAAF476E8897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BCD9E-E45B-4DC3-A126-903CD808E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15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FBF49-1250-4DCF-9E62-CAAF476E8897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BCD9E-E45B-4DC3-A126-903CD808E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967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FBF49-1250-4DCF-9E62-CAAF476E8897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BCD9E-E45B-4DC3-A126-903CD808E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926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FBF49-1250-4DCF-9E62-CAAF476E8897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BCD9E-E45B-4DC3-A126-903CD808E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583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FBF49-1250-4DCF-9E62-CAAF476E8897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BCD9E-E45B-4DC3-A126-903CD808E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108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FBF49-1250-4DCF-9E62-CAAF476E8897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BCD9E-E45B-4DC3-A126-903CD808E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193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FBF49-1250-4DCF-9E62-CAAF476E8897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BCD9E-E45B-4DC3-A126-903CD808E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643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FBF49-1250-4DCF-9E62-CAAF476E8897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BCD9E-E45B-4DC3-A126-903CD808E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182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FBF49-1250-4DCF-9E62-CAAF476E8897}" type="datetimeFigureOut">
              <a:rPr lang="ru-RU" smtClean="0"/>
              <a:t>30.10.2021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BCD9E-E45B-4DC3-A126-903CD808E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540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5373" y="3780876"/>
            <a:ext cx="39580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Клептомания</a:t>
            </a:r>
          </a:p>
        </p:txBody>
      </p:sp>
    </p:spTree>
    <p:extLst>
      <p:ext uri="{BB962C8B-B14F-4D97-AF65-F5344CB8AC3E}">
        <p14:creationId xmlns:p14="http://schemas.microsoft.com/office/powerpoint/2010/main" val="278524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369335"/>
            <a:ext cx="1944216" cy="122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292834"/>
            <a:ext cx="7344816" cy="5292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err="1">
                <a:solidFill>
                  <a:srgbClr val="C00000"/>
                </a:solidFill>
                <a:ea typeface="Calibri"/>
                <a:cs typeface="Times New Roman"/>
              </a:rPr>
              <a:t>Баланын</a:t>
            </a:r>
            <a:r>
              <a:rPr lang="ru-RU" sz="2400" b="1" dirty="0">
                <a:solidFill>
                  <a:srgbClr val="C00000"/>
                </a:solidFill>
                <a:ea typeface="Calibri"/>
                <a:cs typeface="Times New Roman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ea typeface="Calibri"/>
                <a:cs typeface="Times New Roman"/>
              </a:rPr>
              <a:t>бул</a:t>
            </a:r>
            <a:r>
              <a:rPr lang="ru-RU" sz="2400" b="1" dirty="0">
                <a:solidFill>
                  <a:srgbClr val="C00000"/>
                </a:solidFill>
                <a:ea typeface="Calibri"/>
                <a:cs typeface="Times New Roman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ea typeface="Calibri"/>
                <a:cs typeface="Times New Roman"/>
              </a:rPr>
              <a:t>оорууга</a:t>
            </a:r>
            <a:r>
              <a:rPr lang="ru-RU" sz="2400" b="1" dirty="0">
                <a:solidFill>
                  <a:srgbClr val="C00000"/>
                </a:solidFill>
                <a:ea typeface="Calibri"/>
                <a:cs typeface="Times New Roman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ea typeface="Calibri"/>
                <a:cs typeface="Times New Roman"/>
              </a:rPr>
              <a:t>чалдыккандагы</a:t>
            </a:r>
            <a:r>
              <a:rPr lang="ru-RU" sz="2400" b="1" dirty="0">
                <a:solidFill>
                  <a:srgbClr val="C00000"/>
                </a:solidFill>
                <a:ea typeface="Calibri"/>
                <a:cs typeface="Times New Roman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ea typeface="Calibri"/>
                <a:cs typeface="Times New Roman"/>
              </a:rPr>
              <a:t>ѳзгѳрүлүшүнүн</a:t>
            </a:r>
            <a:r>
              <a:rPr lang="ru-RU" sz="2400" b="1" dirty="0">
                <a:solidFill>
                  <a:srgbClr val="C00000"/>
                </a:solidFill>
                <a:ea typeface="Calibri"/>
                <a:cs typeface="Times New Roman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ea typeface="Calibri"/>
                <a:cs typeface="Times New Roman"/>
              </a:rPr>
              <a:t>белгилери</a:t>
            </a:r>
            <a:r>
              <a:rPr lang="ru-RU" sz="2400" b="1" dirty="0">
                <a:solidFill>
                  <a:srgbClr val="C00000"/>
                </a:solidFill>
                <a:ea typeface="Calibri"/>
                <a:cs typeface="Times New Roman"/>
              </a:rPr>
              <a:t>: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 err="1">
                <a:ea typeface="Calibri"/>
                <a:cs typeface="Times New Roman"/>
              </a:rPr>
              <a:t>Жашырынуу</a:t>
            </a:r>
            <a:r>
              <a:rPr lang="ru-RU" sz="2400" dirty="0">
                <a:ea typeface="Calibri"/>
                <a:cs typeface="Times New Roman"/>
              </a:rPr>
              <a:t>, </a:t>
            </a:r>
            <a:r>
              <a:rPr lang="ru-RU" sz="2400" dirty="0" err="1">
                <a:ea typeface="Calibri"/>
                <a:cs typeface="Times New Roman"/>
              </a:rPr>
              <a:t>түнт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мүнѳздүүлүк</a:t>
            </a:r>
            <a:r>
              <a:rPr lang="ru-RU" sz="2400" dirty="0">
                <a:ea typeface="Calibri"/>
                <a:cs typeface="Times New Roman"/>
              </a:rPr>
              <a:t>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>
                <a:ea typeface="Calibri"/>
                <a:cs typeface="Times New Roman"/>
              </a:rPr>
              <a:t>Бат </a:t>
            </a:r>
            <a:r>
              <a:rPr lang="ru-RU" sz="2400" dirty="0" err="1">
                <a:ea typeface="Calibri"/>
                <a:cs typeface="Times New Roman"/>
              </a:rPr>
              <a:t>чарчоо</a:t>
            </a:r>
            <a:r>
              <a:rPr lang="ru-RU" sz="2400" dirty="0">
                <a:ea typeface="Calibri"/>
                <a:cs typeface="Times New Roman"/>
              </a:rPr>
              <a:t>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 err="1">
                <a:ea typeface="Calibri"/>
                <a:cs typeface="Times New Roman"/>
              </a:rPr>
              <a:t>Жалгыз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жүрүү</a:t>
            </a:r>
            <a:r>
              <a:rPr lang="ru-RU" sz="2400" dirty="0">
                <a:ea typeface="Calibri"/>
                <a:cs typeface="Times New Roman"/>
              </a:rPr>
              <a:t>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 err="1">
                <a:ea typeface="Calibri"/>
                <a:cs typeface="Times New Roman"/>
              </a:rPr>
              <a:t>Агрессивдүүлүк</a:t>
            </a:r>
            <a:r>
              <a:rPr lang="ru-RU" sz="2400" dirty="0">
                <a:ea typeface="Calibri"/>
                <a:cs typeface="Times New Roman"/>
              </a:rPr>
              <a:t>, </a:t>
            </a:r>
            <a:r>
              <a:rPr lang="ru-RU" sz="2400" dirty="0" err="1">
                <a:ea typeface="Calibri"/>
                <a:cs typeface="Times New Roman"/>
              </a:rPr>
              <a:t>кыжырлануу</a:t>
            </a:r>
            <a:r>
              <a:rPr lang="ru-RU" sz="2400" dirty="0">
                <a:ea typeface="Calibri"/>
                <a:cs typeface="Times New Roman"/>
              </a:rPr>
              <a:t>, </a:t>
            </a:r>
            <a:r>
              <a:rPr lang="ru-RU" sz="2400" dirty="0" err="1">
                <a:ea typeface="Calibri"/>
                <a:cs typeface="Times New Roman"/>
              </a:rPr>
              <a:t>жинденүү</a:t>
            </a:r>
            <a:r>
              <a:rPr lang="ru-RU" sz="2400" dirty="0">
                <a:ea typeface="Calibri"/>
                <a:cs typeface="Times New Roman"/>
              </a:rPr>
              <a:t>, </a:t>
            </a:r>
            <a:r>
              <a:rPr lang="ru-RU" sz="2400" dirty="0" err="1">
                <a:ea typeface="Calibri"/>
                <a:cs typeface="Times New Roman"/>
              </a:rPr>
              <a:t>конфликттүүлүк</a:t>
            </a:r>
            <a:r>
              <a:rPr lang="ru-RU" sz="2400" dirty="0">
                <a:ea typeface="Calibri"/>
                <a:cs typeface="Times New Roman"/>
              </a:rPr>
              <a:t>, </a:t>
            </a:r>
            <a:r>
              <a:rPr lang="ru-RU" sz="2400" dirty="0" err="1">
                <a:ea typeface="Calibri"/>
                <a:cs typeface="Times New Roman"/>
              </a:rPr>
              <a:t>импульсивдүүлүк</a:t>
            </a:r>
            <a:r>
              <a:rPr lang="ru-RU" sz="2400" dirty="0">
                <a:ea typeface="Calibri"/>
                <a:cs typeface="Times New Roman"/>
              </a:rPr>
              <a:t>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 err="1">
                <a:ea typeface="Calibri"/>
                <a:cs typeface="Times New Roman"/>
              </a:rPr>
              <a:t>Уйкусунун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бузулушу</a:t>
            </a:r>
            <a:r>
              <a:rPr lang="ru-RU" sz="2400" dirty="0">
                <a:ea typeface="Calibri"/>
                <a:cs typeface="Times New Roman"/>
              </a:rPr>
              <a:t>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 err="1">
                <a:ea typeface="Calibri"/>
                <a:cs typeface="Times New Roman"/>
              </a:rPr>
              <a:t>Табитинин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жогорулашы</a:t>
            </a:r>
            <a:r>
              <a:rPr lang="ru-RU" sz="2400" dirty="0">
                <a:ea typeface="Calibri"/>
                <a:cs typeface="Times New Roman"/>
              </a:rPr>
              <a:t> же </a:t>
            </a:r>
            <a:r>
              <a:rPr lang="ru-RU" sz="2400" dirty="0" err="1">
                <a:ea typeface="Calibri"/>
                <a:cs typeface="Times New Roman"/>
              </a:rPr>
              <a:t>тескерисинче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тѳмѳндѳп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кетүүсү</a:t>
            </a:r>
            <a:r>
              <a:rPr lang="ru-RU" sz="2400" dirty="0">
                <a:ea typeface="Calibri"/>
                <a:cs typeface="Times New Roman"/>
              </a:rPr>
              <a:t>;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2400" dirty="0" err="1">
                <a:ea typeface="Calibri"/>
                <a:cs typeface="Times New Roman"/>
              </a:rPr>
              <a:t>Үй-буюмдарынын</a:t>
            </a:r>
            <a:r>
              <a:rPr lang="ru-RU" sz="2400" dirty="0">
                <a:ea typeface="Calibri"/>
                <a:cs typeface="Times New Roman"/>
              </a:rPr>
              <a:t>, </a:t>
            </a:r>
            <a:r>
              <a:rPr lang="ru-RU" sz="2400" dirty="0" err="1">
                <a:ea typeface="Calibri"/>
                <a:cs typeface="Times New Roman"/>
              </a:rPr>
              <a:t>акчанын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үйдѳн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билинбей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жоголушу</a:t>
            </a:r>
            <a:r>
              <a:rPr lang="ru-RU" sz="2400" dirty="0">
                <a:ea typeface="Calibri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477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0477" cy="6855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25" b="99500" l="0" r="992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795" y="4765186"/>
            <a:ext cx="1872208" cy="141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620688"/>
            <a:ext cx="7776864" cy="4963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err="1">
                <a:solidFill>
                  <a:srgbClr val="C00000"/>
                </a:solidFill>
                <a:ea typeface="Calibri"/>
                <a:cs typeface="Times New Roman"/>
              </a:rPr>
              <a:t>Дарылоо</a:t>
            </a:r>
            <a:r>
              <a:rPr lang="ru-RU" b="1" dirty="0">
                <a:solidFill>
                  <a:srgbClr val="C00000"/>
                </a:solidFill>
                <a:ea typeface="Calibri"/>
                <a:cs typeface="Times New Roman"/>
              </a:rPr>
              <a:t>:</a:t>
            </a: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400" dirty="0" err="1">
                <a:ea typeface="Calibri"/>
                <a:cs typeface="Times New Roman"/>
              </a:rPr>
              <a:t>Клептоманияны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дарылоо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үчүн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психотерапиялык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жардам</a:t>
            </a:r>
            <a:r>
              <a:rPr lang="ru-RU" sz="2400" dirty="0">
                <a:ea typeface="Calibri"/>
                <a:cs typeface="Times New Roman"/>
              </a:rPr>
              <a:t> зарыл болот. </a:t>
            </a:r>
            <a:r>
              <a:rPr lang="ru-RU" sz="2400" dirty="0" err="1">
                <a:ea typeface="Calibri"/>
                <a:cs typeface="Times New Roman"/>
              </a:rPr>
              <a:t>Эң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биринчиден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адис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бул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оорунун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себебин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аныктайт</a:t>
            </a:r>
            <a:r>
              <a:rPr lang="ru-RU" sz="2400" dirty="0">
                <a:ea typeface="Calibri"/>
                <a:cs typeface="Times New Roman"/>
              </a:rPr>
              <a:t>, </a:t>
            </a:r>
            <a:r>
              <a:rPr lang="ru-RU" sz="2400" dirty="0" err="1" smtClean="0">
                <a:ea typeface="Calibri"/>
                <a:cs typeface="Times New Roman"/>
              </a:rPr>
              <a:t>андан</a:t>
            </a:r>
            <a:r>
              <a:rPr lang="ru-RU" sz="2400" dirty="0" smtClean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соң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дарылоого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ѳтѳт</a:t>
            </a:r>
            <a:r>
              <a:rPr lang="ru-RU" sz="2400" dirty="0">
                <a:ea typeface="Calibri"/>
                <a:cs typeface="Times New Roman"/>
              </a:rPr>
              <a:t>. </a:t>
            </a:r>
            <a:r>
              <a:rPr lang="ru-RU" sz="2400" dirty="0" err="1">
                <a:ea typeface="Calibri"/>
                <a:cs typeface="Times New Roman"/>
              </a:rPr>
              <a:t>Кѳп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убакытты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талап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кылат</a:t>
            </a:r>
            <a:r>
              <a:rPr lang="ru-RU" sz="2400" dirty="0">
                <a:ea typeface="Calibri"/>
                <a:cs typeface="Times New Roman"/>
              </a:rPr>
              <a:t>. </a:t>
            </a:r>
            <a:r>
              <a:rPr lang="ru-RU" sz="2400" dirty="0" err="1">
                <a:ea typeface="Calibri"/>
                <a:cs typeface="Times New Roman"/>
              </a:rPr>
              <a:t>Коррекциялык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иштер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жүргүзүлѳт</a:t>
            </a:r>
            <a:r>
              <a:rPr lang="ru-RU" sz="2400" dirty="0">
                <a:ea typeface="Calibri"/>
                <a:cs typeface="Times New Roman"/>
              </a:rPr>
              <a:t> (</a:t>
            </a:r>
            <a:r>
              <a:rPr lang="ru-RU" sz="2400" dirty="0" err="1">
                <a:ea typeface="Calibri"/>
                <a:cs typeface="Times New Roman"/>
              </a:rPr>
              <a:t>паталогия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менен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күрѳшүү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жана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аны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жоготуу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мотивациясын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жогорулатат</a:t>
            </a:r>
            <a:r>
              <a:rPr lang="ru-RU" sz="2400" dirty="0">
                <a:ea typeface="Calibri"/>
                <a:cs typeface="Times New Roman"/>
              </a:rPr>
              <a:t>, башка </a:t>
            </a:r>
            <a:r>
              <a:rPr lang="ru-RU" sz="2400" dirty="0" err="1">
                <a:ea typeface="Calibri"/>
                <a:cs typeface="Times New Roman"/>
              </a:rPr>
              <a:t>пайдалуу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жѳндѳмдүүлүгүн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күчѳтүп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кѳңүл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буруусун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ошол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жакка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багыттайт</a:t>
            </a:r>
            <a:r>
              <a:rPr lang="ru-RU" sz="2400" dirty="0">
                <a:ea typeface="Calibri"/>
                <a:cs typeface="Times New Roman"/>
              </a:rPr>
              <a:t>, арт-терапия </a:t>
            </a:r>
            <a:r>
              <a:rPr lang="ru-RU" sz="2400" dirty="0" err="1">
                <a:ea typeface="Calibri"/>
                <a:cs typeface="Times New Roman"/>
              </a:rPr>
              <a:t>жана</a:t>
            </a:r>
            <a:r>
              <a:rPr lang="ru-RU" sz="2400" dirty="0">
                <a:ea typeface="Calibri"/>
                <a:cs typeface="Times New Roman"/>
              </a:rPr>
              <a:t> башка ушу </a:t>
            </a:r>
            <a:r>
              <a:rPr lang="ru-RU" sz="2400" dirty="0" err="1">
                <a:ea typeface="Calibri"/>
                <a:cs typeface="Times New Roman"/>
              </a:rPr>
              <a:t>сыяктуу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методдор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менен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иш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алып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барат</a:t>
            </a:r>
            <a:r>
              <a:rPr lang="ru-RU" sz="2400" dirty="0">
                <a:ea typeface="Calibri"/>
                <a:cs typeface="Times New Roman"/>
              </a:rPr>
              <a:t>). </a:t>
            </a: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ru-RU" sz="2400" dirty="0" err="1">
                <a:ea typeface="Calibri"/>
                <a:cs typeface="Times New Roman"/>
              </a:rPr>
              <a:t>Албетте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ата-эненин</a:t>
            </a:r>
            <a:r>
              <a:rPr lang="ru-RU" sz="2400" dirty="0">
                <a:ea typeface="Calibri"/>
                <a:cs typeface="Times New Roman"/>
              </a:rPr>
              <a:t> ролу </a:t>
            </a:r>
            <a:r>
              <a:rPr lang="ru-RU" sz="2400" dirty="0" err="1">
                <a:ea typeface="Calibri"/>
                <a:cs typeface="Times New Roman"/>
              </a:rPr>
              <a:t>жогору</a:t>
            </a:r>
            <a:r>
              <a:rPr lang="ru-RU" sz="2400" dirty="0">
                <a:ea typeface="Calibri"/>
                <a:cs typeface="Times New Roman"/>
              </a:rPr>
              <a:t> болот.</a:t>
            </a:r>
          </a:p>
        </p:txBody>
      </p:sp>
    </p:spTree>
    <p:extLst>
      <p:ext uri="{BB962C8B-B14F-4D97-AF65-F5344CB8AC3E}">
        <p14:creationId xmlns:p14="http://schemas.microsoft.com/office/powerpoint/2010/main" val="155168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007" y="188640"/>
            <a:ext cx="8712968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endParaRPr lang="ru-RU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51919" y="188640"/>
            <a:ext cx="5090055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400" dirty="0" err="1">
                <a:solidFill>
                  <a:srgbClr val="C00000"/>
                </a:solidFill>
                <a:ea typeface="Calibri"/>
                <a:cs typeface="Times New Roman"/>
              </a:rPr>
              <a:t>Ата-энелер</a:t>
            </a:r>
            <a:r>
              <a:rPr lang="ru-RU" sz="2400" dirty="0">
                <a:solidFill>
                  <a:srgbClr val="C00000"/>
                </a:solidFill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srgbClr val="C00000"/>
                </a:solidFill>
                <a:ea typeface="Calibri"/>
                <a:cs typeface="Times New Roman"/>
              </a:rPr>
              <a:t>үчүн</a:t>
            </a:r>
            <a:r>
              <a:rPr lang="ru-RU" sz="2400" dirty="0">
                <a:solidFill>
                  <a:srgbClr val="C00000"/>
                </a:solidFill>
                <a:ea typeface="Calibri"/>
                <a:cs typeface="Times New Roman"/>
              </a:rPr>
              <a:t> </a:t>
            </a:r>
            <a:r>
              <a:rPr lang="ru-RU" sz="2400" dirty="0" err="1">
                <a:solidFill>
                  <a:srgbClr val="C00000"/>
                </a:solidFill>
                <a:ea typeface="Calibri"/>
                <a:cs typeface="Times New Roman"/>
              </a:rPr>
              <a:t>кеңештер</a:t>
            </a:r>
            <a:endParaRPr lang="ru-RU" sz="2400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 err="1">
                <a:ea typeface="Calibri"/>
                <a:cs typeface="Times New Roman"/>
              </a:rPr>
              <a:t>Мындай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тартиптин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себебин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түшүнүү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жана</a:t>
            </a:r>
            <a:r>
              <a:rPr lang="ru-RU" sz="2400" dirty="0">
                <a:ea typeface="Calibri"/>
                <a:cs typeface="Times New Roman"/>
              </a:rPr>
              <a:t> Клептомания </a:t>
            </a:r>
            <a:r>
              <a:rPr lang="ru-RU" sz="2400" dirty="0" err="1">
                <a:ea typeface="Calibri"/>
                <a:cs typeface="Times New Roman"/>
              </a:rPr>
              <a:t>менен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иштѳѳгѳ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кѳмѳктѳшүү</a:t>
            </a:r>
            <a:r>
              <a:rPr lang="ru-RU" sz="2400" dirty="0">
                <a:ea typeface="Calibri"/>
                <a:cs typeface="Times New Roman"/>
              </a:rPr>
              <a:t>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 err="1">
                <a:ea typeface="Calibri"/>
                <a:cs typeface="Times New Roman"/>
              </a:rPr>
              <a:t>Баласына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жардам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берүү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үчүн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адистерге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кайрылуу</a:t>
            </a:r>
            <a:r>
              <a:rPr lang="ru-RU" sz="2400" dirty="0">
                <a:ea typeface="Calibri"/>
                <a:cs typeface="Times New Roman"/>
              </a:rPr>
              <a:t>,;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 err="1">
                <a:ea typeface="Calibri"/>
                <a:cs typeface="Times New Roman"/>
              </a:rPr>
              <a:t>Баланын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кылыгы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тууралуу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башкаларга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айтып</a:t>
            </a:r>
            <a:r>
              <a:rPr lang="ru-RU" sz="2400" dirty="0">
                <a:ea typeface="Calibri"/>
                <a:cs typeface="Times New Roman"/>
              </a:rPr>
              <a:t>, </a:t>
            </a:r>
            <a:r>
              <a:rPr lang="ru-RU" sz="2400" dirty="0" err="1">
                <a:ea typeface="Calibri"/>
                <a:cs typeface="Times New Roman"/>
              </a:rPr>
              <a:t>жайылтпай</a:t>
            </a:r>
            <a:r>
              <a:rPr lang="ru-RU" sz="2400" dirty="0">
                <a:ea typeface="Calibri"/>
                <a:cs typeface="Times New Roman"/>
              </a:rPr>
              <a:t>, </a:t>
            </a:r>
            <a:r>
              <a:rPr lang="ru-RU" sz="2400" dirty="0" err="1">
                <a:ea typeface="Calibri"/>
                <a:cs typeface="Times New Roman"/>
              </a:rPr>
              <a:t>ошондой</a:t>
            </a:r>
            <a:r>
              <a:rPr lang="ru-RU" sz="2400" dirty="0">
                <a:ea typeface="Calibri"/>
                <a:cs typeface="Times New Roman"/>
              </a:rPr>
              <a:t> эле </a:t>
            </a:r>
            <a:r>
              <a:rPr lang="ru-RU" sz="2400" dirty="0" err="1">
                <a:ea typeface="Calibri"/>
                <a:cs typeface="Times New Roman"/>
              </a:rPr>
              <a:t>ууруну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кармагандай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күнѳѳлѳй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бербей</a:t>
            </a:r>
            <a:r>
              <a:rPr lang="ru-RU" sz="2400" dirty="0">
                <a:ea typeface="Calibri"/>
                <a:cs typeface="Times New Roman"/>
              </a:rPr>
              <a:t>, </a:t>
            </a:r>
            <a:r>
              <a:rPr lang="ru-RU" sz="2400" dirty="0" err="1">
                <a:ea typeface="Calibri"/>
                <a:cs typeface="Times New Roman"/>
              </a:rPr>
              <a:t>аны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түшүнүүгѳ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аракет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жасоо</a:t>
            </a:r>
            <a:r>
              <a:rPr lang="ru-RU" sz="2400" dirty="0">
                <a:ea typeface="Calibri"/>
                <a:cs typeface="Times New Roman"/>
              </a:rPr>
              <a:t>;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2400" dirty="0" err="1">
                <a:ea typeface="Calibri"/>
                <a:cs typeface="Times New Roman"/>
              </a:rPr>
              <a:t>Балага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эмне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жетишпей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жатканын</a:t>
            </a:r>
            <a:r>
              <a:rPr lang="ru-RU" sz="2400" dirty="0">
                <a:ea typeface="Calibri"/>
                <a:cs typeface="Times New Roman"/>
              </a:rPr>
              <a:t>, </a:t>
            </a:r>
            <a:r>
              <a:rPr lang="ru-RU" sz="2400" dirty="0" err="1">
                <a:ea typeface="Calibri"/>
                <a:cs typeface="Times New Roman"/>
              </a:rPr>
              <a:t>эмнени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каалап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жатканын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түшүнүү</a:t>
            </a:r>
            <a:r>
              <a:rPr lang="ru-RU" sz="2400" dirty="0">
                <a:ea typeface="Calibri"/>
                <a:cs typeface="Times New Roman"/>
              </a:rPr>
              <a:t>, </a:t>
            </a:r>
            <a:r>
              <a:rPr lang="ru-RU" sz="2400" dirty="0" err="1">
                <a:ea typeface="Calibri"/>
                <a:cs typeface="Times New Roman"/>
              </a:rPr>
              <a:t>чын</a:t>
            </a:r>
            <a:r>
              <a:rPr lang="ru-RU" sz="2400" dirty="0">
                <a:ea typeface="Calibri"/>
                <a:cs typeface="Times New Roman"/>
              </a:rPr>
              <a:t> эле </a:t>
            </a:r>
            <a:r>
              <a:rPr lang="ru-RU" sz="2400" dirty="0" err="1">
                <a:ea typeface="Calibri"/>
                <a:cs typeface="Times New Roman"/>
              </a:rPr>
              <a:t>керектүү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нерсеси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жок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болсо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камсыздоо</a:t>
            </a:r>
            <a:r>
              <a:rPr lang="ru-RU" sz="2400" dirty="0">
                <a:ea typeface="Calibri"/>
                <a:cs typeface="Times New Roman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69873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38"/>
            <a:ext cx="9111149" cy="683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10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104" y="4149080"/>
            <a:ext cx="4156720" cy="2342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620688"/>
            <a:ext cx="8280920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 err="1">
                <a:ea typeface="Calibri"/>
                <a:cs typeface="Times New Roman"/>
              </a:rPr>
              <a:t>Балдардын</a:t>
            </a:r>
            <a:r>
              <a:rPr lang="ru-RU" sz="2800" dirty="0">
                <a:ea typeface="Calibri"/>
                <a:cs typeface="Times New Roman"/>
              </a:rPr>
              <a:t>, </a:t>
            </a:r>
            <a:r>
              <a:rPr lang="ru-RU" sz="2800" dirty="0" err="1">
                <a:ea typeface="Calibri"/>
                <a:cs typeface="Times New Roman"/>
              </a:rPr>
              <a:t>ѳспүрүмдѳрдүн</a:t>
            </a:r>
            <a:r>
              <a:rPr lang="ru-RU" sz="2800" dirty="0">
                <a:ea typeface="Calibri"/>
                <a:cs typeface="Times New Roman"/>
              </a:rPr>
              <a:t> </a:t>
            </a:r>
            <a:r>
              <a:rPr lang="ru-RU" sz="2800" dirty="0" err="1">
                <a:ea typeface="Calibri"/>
                <a:cs typeface="Times New Roman"/>
              </a:rPr>
              <a:t>клептоманиясы-коомчулуктун</a:t>
            </a:r>
            <a:r>
              <a:rPr lang="ru-RU" sz="2800" dirty="0">
                <a:ea typeface="Calibri"/>
                <a:cs typeface="Times New Roman"/>
              </a:rPr>
              <a:t> </a:t>
            </a:r>
            <a:r>
              <a:rPr lang="ru-RU" sz="2800" dirty="0" err="1" smtClean="0">
                <a:ea typeface="Calibri"/>
                <a:cs typeface="Times New Roman"/>
              </a:rPr>
              <a:t>кѳйгѳйү</a:t>
            </a:r>
            <a:r>
              <a:rPr lang="ru-RU" sz="2800" dirty="0" smtClean="0">
                <a:ea typeface="Calibri"/>
                <a:cs typeface="Times New Roman"/>
              </a:rPr>
              <a:t> </a:t>
            </a:r>
            <a:r>
              <a:rPr lang="ru-RU" sz="2800" dirty="0" err="1">
                <a:ea typeface="Calibri"/>
                <a:cs typeface="Times New Roman"/>
              </a:rPr>
              <a:t>ата-эне</a:t>
            </a:r>
            <a:r>
              <a:rPr lang="ru-RU" sz="2800" dirty="0">
                <a:ea typeface="Calibri"/>
                <a:cs typeface="Times New Roman"/>
              </a:rPr>
              <a:t>, </a:t>
            </a:r>
            <a:r>
              <a:rPr lang="ru-RU" sz="2800" dirty="0" err="1">
                <a:ea typeface="Calibri"/>
                <a:cs typeface="Times New Roman"/>
              </a:rPr>
              <a:t>мугалим</a:t>
            </a:r>
            <a:r>
              <a:rPr lang="ru-RU" sz="2800" dirty="0">
                <a:ea typeface="Calibri"/>
                <a:cs typeface="Times New Roman"/>
              </a:rPr>
              <a:t>, психолог </a:t>
            </a:r>
            <a:r>
              <a:rPr lang="ru-RU" sz="2800" dirty="0" err="1">
                <a:ea typeface="Calibri"/>
                <a:cs typeface="Times New Roman"/>
              </a:rPr>
              <a:t>жана</a:t>
            </a:r>
            <a:r>
              <a:rPr lang="ru-RU" sz="2800" dirty="0">
                <a:ea typeface="Calibri"/>
                <a:cs typeface="Times New Roman"/>
              </a:rPr>
              <a:t> психотерапевт </a:t>
            </a:r>
            <a:r>
              <a:rPr lang="ru-RU" sz="2800" dirty="0" err="1">
                <a:ea typeface="Calibri"/>
                <a:cs typeface="Times New Roman"/>
              </a:rPr>
              <a:t>биргеликте</a:t>
            </a:r>
            <a:r>
              <a:rPr lang="ru-RU" sz="2800" dirty="0">
                <a:ea typeface="Calibri"/>
                <a:cs typeface="Times New Roman"/>
              </a:rPr>
              <a:t> </a:t>
            </a:r>
            <a:r>
              <a:rPr lang="ru-RU" sz="2800" dirty="0" err="1">
                <a:ea typeface="Calibri"/>
                <a:cs typeface="Times New Roman"/>
              </a:rPr>
              <a:t>тыгыз</a:t>
            </a:r>
            <a:r>
              <a:rPr lang="ru-RU" sz="2800" dirty="0">
                <a:ea typeface="Calibri"/>
                <a:cs typeface="Times New Roman"/>
              </a:rPr>
              <a:t> </a:t>
            </a:r>
            <a:r>
              <a:rPr lang="ru-RU" sz="2800" dirty="0" err="1">
                <a:ea typeface="Calibri"/>
                <a:cs typeface="Times New Roman"/>
              </a:rPr>
              <a:t>байланышуу</a:t>
            </a:r>
            <a:r>
              <a:rPr lang="ru-RU" sz="2800" dirty="0">
                <a:ea typeface="Calibri"/>
                <a:cs typeface="Times New Roman"/>
              </a:rPr>
              <a:t> </a:t>
            </a:r>
            <a:r>
              <a:rPr lang="ru-RU" sz="2800" dirty="0" err="1">
                <a:ea typeface="Calibri"/>
                <a:cs typeface="Times New Roman"/>
              </a:rPr>
              <a:t>менен</a:t>
            </a:r>
            <a:r>
              <a:rPr lang="ru-RU" sz="2800" dirty="0">
                <a:ea typeface="Calibri"/>
                <a:cs typeface="Times New Roman"/>
              </a:rPr>
              <a:t> </a:t>
            </a:r>
            <a:r>
              <a:rPr lang="ru-RU" sz="2800" dirty="0" err="1">
                <a:ea typeface="Calibri"/>
                <a:cs typeface="Times New Roman"/>
              </a:rPr>
              <a:t>гана</a:t>
            </a:r>
            <a:r>
              <a:rPr lang="ru-RU" sz="2800" dirty="0">
                <a:ea typeface="Calibri"/>
                <a:cs typeface="Times New Roman"/>
              </a:rPr>
              <a:t> </a:t>
            </a:r>
            <a:r>
              <a:rPr lang="ru-RU" sz="2800" dirty="0" err="1">
                <a:ea typeface="Calibri"/>
                <a:cs typeface="Times New Roman"/>
              </a:rPr>
              <a:t>чече</a:t>
            </a:r>
            <a:r>
              <a:rPr lang="ru-RU" sz="2800" dirty="0">
                <a:ea typeface="Calibri"/>
                <a:cs typeface="Times New Roman"/>
              </a:rPr>
              <a:t> </a:t>
            </a:r>
            <a:r>
              <a:rPr lang="ru-RU" sz="2800" dirty="0" err="1">
                <a:ea typeface="Calibri"/>
                <a:cs typeface="Times New Roman"/>
              </a:rPr>
              <a:t>алат</a:t>
            </a:r>
            <a:r>
              <a:rPr lang="ru-RU" sz="2800" dirty="0">
                <a:ea typeface="Calibri"/>
                <a:cs typeface="Times New Roman"/>
              </a:rPr>
              <a:t>. </a:t>
            </a:r>
            <a:r>
              <a:rPr lang="ru-RU" sz="2800" dirty="0" err="1">
                <a:ea typeface="Calibri"/>
                <a:cs typeface="Times New Roman"/>
              </a:rPr>
              <a:t>Мындай</a:t>
            </a:r>
            <a:r>
              <a:rPr lang="ru-RU" sz="2800" dirty="0">
                <a:ea typeface="Calibri"/>
                <a:cs typeface="Times New Roman"/>
              </a:rPr>
              <a:t> </a:t>
            </a:r>
            <a:r>
              <a:rPr lang="ru-RU" sz="2800" dirty="0" err="1">
                <a:ea typeface="Calibri"/>
                <a:cs typeface="Times New Roman"/>
              </a:rPr>
              <a:t>учурларда</a:t>
            </a:r>
            <a:r>
              <a:rPr lang="ru-RU" sz="2800" dirty="0">
                <a:ea typeface="Calibri"/>
                <a:cs typeface="Times New Roman"/>
              </a:rPr>
              <a:t> </a:t>
            </a:r>
            <a:r>
              <a:rPr lang="ru-RU" sz="2800" dirty="0" err="1">
                <a:ea typeface="Calibri"/>
                <a:cs typeface="Times New Roman"/>
              </a:rPr>
              <a:t>дароо</a:t>
            </a:r>
            <a:r>
              <a:rPr lang="ru-RU" sz="2800" dirty="0">
                <a:ea typeface="Calibri"/>
                <a:cs typeface="Times New Roman"/>
              </a:rPr>
              <a:t> </a:t>
            </a:r>
            <a:r>
              <a:rPr lang="ru-RU" sz="2800" dirty="0" err="1">
                <a:ea typeface="Calibri"/>
                <a:cs typeface="Times New Roman"/>
              </a:rPr>
              <a:t>иш</a:t>
            </a:r>
            <a:r>
              <a:rPr lang="ru-RU" sz="2800" dirty="0">
                <a:ea typeface="Calibri"/>
                <a:cs typeface="Times New Roman"/>
              </a:rPr>
              <a:t> </a:t>
            </a:r>
            <a:r>
              <a:rPr lang="ru-RU" sz="2800" dirty="0" err="1">
                <a:ea typeface="Calibri"/>
                <a:cs typeface="Times New Roman"/>
              </a:rPr>
              <a:t>алып</a:t>
            </a:r>
            <a:r>
              <a:rPr lang="ru-RU" sz="2800" dirty="0">
                <a:ea typeface="Calibri"/>
                <a:cs typeface="Times New Roman"/>
              </a:rPr>
              <a:t> </a:t>
            </a:r>
            <a:r>
              <a:rPr lang="ru-RU" sz="2800" dirty="0" err="1">
                <a:ea typeface="Calibri"/>
                <a:cs typeface="Times New Roman"/>
              </a:rPr>
              <a:t>барбай</a:t>
            </a:r>
            <a:r>
              <a:rPr lang="ru-RU" sz="2800" dirty="0">
                <a:ea typeface="Calibri"/>
                <a:cs typeface="Times New Roman"/>
              </a:rPr>
              <a:t>, </a:t>
            </a:r>
            <a:r>
              <a:rPr lang="ru-RU" sz="2800" dirty="0" err="1">
                <a:ea typeface="Calibri"/>
                <a:cs typeface="Times New Roman"/>
              </a:rPr>
              <a:t>кайдыгер</a:t>
            </a:r>
            <a:r>
              <a:rPr lang="ru-RU" sz="2800" dirty="0">
                <a:ea typeface="Calibri"/>
                <a:cs typeface="Times New Roman"/>
              </a:rPr>
              <a:t> </a:t>
            </a:r>
            <a:r>
              <a:rPr lang="ru-RU" sz="2800" dirty="0" err="1">
                <a:ea typeface="Calibri"/>
                <a:cs typeface="Times New Roman"/>
              </a:rPr>
              <a:t>мамиле</a:t>
            </a:r>
            <a:r>
              <a:rPr lang="ru-RU" sz="2800" dirty="0">
                <a:ea typeface="Calibri"/>
                <a:cs typeface="Times New Roman"/>
              </a:rPr>
              <a:t> </a:t>
            </a:r>
            <a:r>
              <a:rPr lang="ru-RU" sz="2800" dirty="0" err="1">
                <a:ea typeface="Calibri"/>
                <a:cs typeface="Times New Roman"/>
              </a:rPr>
              <a:t>келечекте</a:t>
            </a:r>
            <a:r>
              <a:rPr lang="ru-RU" sz="2800" dirty="0">
                <a:ea typeface="Calibri"/>
                <a:cs typeface="Times New Roman"/>
              </a:rPr>
              <a:t> </a:t>
            </a:r>
            <a:r>
              <a:rPr lang="ru-RU" sz="2800" dirty="0" err="1">
                <a:ea typeface="Calibri"/>
                <a:cs typeface="Times New Roman"/>
              </a:rPr>
              <a:t>чоң</a:t>
            </a:r>
            <a:r>
              <a:rPr lang="ru-RU" sz="2800" dirty="0">
                <a:ea typeface="Calibri"/>
                <a:cs typeface="Times New Roman"/>
              </a:rPr>
              <a:t> </a:t>
            </a:r>
            <a:r>
              <a:rPr lang="ru-RU" sz="2800" dirty="0" err="1">
                <a:ea typeface="Calibri"/>
                <a:cs typeface="Times New Roman"/>
              </a:rPr>
              <a:t>ууруларды</a:t>
            </a:r>
            <a:r>
              <a:rPr lang="ru-RU" sz="2800" dirty="0">
                <a:ea typeface="Calibri"/>
                <a:cs typeface="Times New Roman"/>
              </a:rPr>
              <a:t> </a:t>
            </a:r>
            <a:r>
              <a:rPr lang="ru-RU" sz="2800" dirty="0" err="1">
                <a:ea typeface="Calibri"/>
                <a:cs typeface="Times New Roman"/>
              </a:rPr>
              <a:t>пайда</a:t>
            </a:r>
            <a:r>
              <a:rPr lang="ru-RU" sz="2800" dirty="0">
                <a:ea typeface="Calibri"/>
                <a:cs typeface="Times New Roman"/>
              </a:rPr>
              <a:t> </a:t>
            </a:r>
            <a:r>
              <a:rPr lang="ru-RU" sz="2800" dirty="0" err="1">
                <a:ea typeface="Calibri"/>
                <a:cs typeface="Times New Roman"/>
              </a:rPr>
              <a:t>кылат</a:t>
            </a:r>
            <a:r>
              <a:rPr lang="ru-RU" sz="2800" dirty="0">
                <a:ea typeface="Calibri"/>
                <a:cs typeface="Times New Roman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7766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260648"/>
            <a:ext cx="6624736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 err="1">
                <a:ea typeface="Calibri"/>
                <a:cs typeface="Times New Roman"/>
              </a:rPr>
              <a:t>Балага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кѳбүрѳѳк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кѳңүл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буруу</a:t>
            </a:r>
            <a:r>
              <a:rPr lang="ru-RU" sz="2400" dirty="0">
                <a:ea typeface="Calibri"/>
                <a:cs typeface="Times New Roman"/>
              </a:rPr>
              <a:t>, </a:t>
            </a:r>
            <a:r>
              <a:rPr lang="ru-RU" sz="2400" dirty="0" err="1">
                <a:ea typeface="Calibri"/>
                <a:cs typeface="Times New Roman"/>
              </a:rPr>
              <a:t>үй-бүлѳдѳ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чогуу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иш-чараларды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уюштуруу</a:t>
            </a:r>
            <a:r>
              <a:rPr lang="ru-RU" sz="2400" dirty="0">
                <a:ea typeface="Calibri"/>
                <a:cs typeface="Times New Roman"/>
              </a:rPr>
              <a:t>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 err="1">
                <a:ea typeface="Calibri"/>
                <a:cs typeface="Times New Roman"/>
              </a:rPr>
              <a:t>Күнүмдүк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акча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коротууну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үйрѳтүү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жана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күнүмдүк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колдонулуучу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акча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бѳлүп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берүү</a:t>
            </a:r>
            <a:r>
              <a:rPr lang="ru-RU" sz="2400" dirty="0">
                <a:ea typeface="Calibri"/>
                <a:cs typeface="Times New Roman"/>
              </a:rPr>
              <a:t>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 err="1">
                <a:ea typeface="Calibri"/>
                <a:cs typeface="Times New Roman"/>
              </a:rPr>
              <a:t>Уурулуктун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артында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кандай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жазалар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болоорун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түшүндүрүү</a:t>
            </a:r>
            <a:r>
              <a:rPr lang="ru-RU" sz="2400" dirty="0">
                <a:ea typeface="Calibri"/>
                <a:cs typeface="Times New Roman"/>
              </a:rPr>
              <a:t>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 err="1">
                <a:ea typeface="Calibri"/>
                <a:cs typeface="Times New Roman"/>
              </a:rPr>
              <a:t>Кыйкырбай</a:t>
            </a:r>
            <a:r>
              <a:rPr lang="ru-RU" sz="2400" dirty="0">
                <a:ea typeface="Calibri"/>
                <a:cs typeface="Times New Roman"/>
              </a:rPr>
              <a:t>, </a:t>
            </a:r>
            <a:r>
              <a:rPr lang="ru-RU" sz="2400" dirty="0" err="1">
                <a:ea typeface="Calibri"/>
                <a:cs typeface="Times New Roman"/>
              </a:rPr>
              <a:t>уруп-сабабай</a:t>
            </a:r>
            <a:r>
              <a:rPr lang="ru-RU" sz="2400" dirty="0">
                <a:ea typeface="Calibri"/>
                <a:cs typeface="Times New Roman"/>
              </a:rPr>
              <a:t>, </a:t>
            </a:r>
            <a:r>
              <a:rPr lang="ru-RU" sz="2400" dirty="0" err="1">
                <a:ea typeface="Calibri"/>
                <a:cs typeface="Times New Roman"/>
              </a:rPr>
              <a:t>болуп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турган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абалды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тынч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кабыл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алуу</a:t>
            </a:r>
            <a:r>
              <a:rPr lang="ru-RU" sz="2400" dirty="0">
                <a:ea typeface="Calibri"/>
                <a:cs typeface="Times New Roman"/>
              </a:rPr>
              <a:t>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 err="1">
                <a:ea typeface="Calibri"/>
                <a:cs typeface="Times New Roman"/>
              </a:rPr>
              <a:t>Үйдѳ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жагымдуу</a:t>
            </a:r>
            <a:r>
              <a:rPr lang="ru-RU" sz="2400" dirty="0">
                <a:ea typeface="Calibri"/>
                <a:cs typeface="Times New Roman"/>
              </a:rPr>
              <a:t> климат </a:t>
            </a:r>
            <a:r>
              <a:rPr lang="ru-RU" sz="2400" dirty="0" err="1">
                <a:ea typeface="Calibri"/>
                <a:cs typeface="Times New Roman"/>
              </a:rPr>
              <a:t>түзүү</a:t>
            </a:r>
            <a:r>
              <a:rPr lang="ru-RU" sz="2400" dirty="0">
                <a:ea typeface="Calibri"/>
                <a:cs typeface="Times New Roman"/>
              </a:rPr>
              <a:t>;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2400" dirty="0" err="1">
                <a:ea typeface="Calibri"/>
                <a:cs typeface="Times New Roman"/>
              </a:rPr>
              <a:t>Мектеп</a:t>
            </a:r>
            <a:r>
              <a:rPr lang="ru-RU" sz="2400" dirty="0">
                <a:ea typeface="Calibri"/>
                <a:cs typeface="Times New Roman"/>
              </a:rPr>
              <a:t> психологу </a:t>
            </a:r>
            <a:r>
              <a:rPr lang="ru-RU" sz="2400" dirty="0" err="1">
                <a:ea typeface="Calibri"/>
                <a:cs typeface="Times New Roman"/>
              </a:rPr>
              <a:t>жана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мугалим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менен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активдүү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байланышуу</a:t>
            </a:r>
            <a:r>
              <a:rPr lang="ru-RU" sz="2400" dirty="0">
                <a:ea typeface="Calibri"/>
                <a:cs typeface="Times New Roman"/>
              </a:rPr>
              <a:t>. </a:t>
            </a:r>
            <a:r>
              <a:rPr lang="ru-RU" sz="2400" dirty="0" err="1">
                <a:ea typeface="Calibri"/>
                <a:cs typeface="Times New Roman"/>
              </a:rPr>
              <a:t>Кѳйгѳйдү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жашырбай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чогуу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жѳнгѳ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салуу</a:t>
            </a:r>
            <a:r>
              <a:rPr lang="ru-RU" sz="2400" dirty="0">
                <a:ea typeface="Calibri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002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" y="912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692696"/>
            <a:ext cx="6120680" cy="2485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Үй-бүлѳлүк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тарбиялоо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- </a:t>
            </a:r>
            <a:r>
              <a:rPr lang="ru-RU" sz="32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ѳзүңдү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тарбиялоодон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башталат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Н.К.Крупская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5297962"/>
            <a:ext cx="72728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rgbClr val="002060"/>
                </a:solidFill>
              </a:rPr>
              <a:t>Материалды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даярдаган</a:t>
            </a:r>
            <a:r>
              <a:rPr lang="ru-RU" sz="3200" b="1" dirty="0">
                <a:solidFill>
                  <a:srgbClr val="002060"/>
                </a:solidFill>
              </a:rPr>
              <a:t>: </a:t>
            </a:r>
          </a:p>
          <a:p>
            <a:r>
              <a:rPr lang="ru-RU" sz="3200" b="1" dirty="0" err="1">
                <a:solidFill>
                  <a:srgbClr val="C00000"/>
                </a:solidFill>
              </a:rPr>
              <a:t>УИТМЛдин</a:t>
            </a:r>
            <a:r>
              <a:rPr lang="ru-RU" sz="3200" b="1" dirty="0">
                <a:solidFill>
                  <a:srgbClr val="C00000"/>
                </a:solidFill>
              </a:rPr>
              <a:t> психологу </a:t>
            </a:r>
          </a:p>
          <a:p>
            <a:r>
              <a:rPr lang="ru-RU" sz="3200" b="1" dirty="0" err="1">
                <a:solidFill>
                  <a:srgbClr val="002060"/>
                </a:solidFill>
              </a:rPr>
              <a:t>Болотбекова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Нуриза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Жеңишбековна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924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Клептомания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уурулукка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оорулуу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тартылуу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МКБ-10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63 коду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менен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киргизилген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Байыркы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Грек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тилинен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алынган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уурдоо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жана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« </a:t>
            </a:r>
            <a:r>
              <a:rPr lang="ru-RU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оорулуу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тартылуу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деп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которулат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899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g2.freepng.ru/20180215/uae/kisspng-globe-icon-globe-5a8653b8e52706.59556389151875269693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6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36354" y="548680"/>
            <a:ext cx="518457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Эң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биринчи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болуп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француз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психиатриялык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мектепте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мономания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бир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идеянын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аткарылышын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самап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жасоо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катарында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киргизилген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Андан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соң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КЛЕПТОМАНИЯ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бѳлѳкчѳ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каралып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инсандын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эмоционалдык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эркинин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бузулушу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катары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берилген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Бул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учурда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адам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ѳзүнүн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кыймыл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аракетин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контролдой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албаган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учуру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деп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эсептелет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084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1" y="3068960"/>
            <a:ext cx="9120679" cy="378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04664"/>
            <a:ext cx="8352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Клептомания 6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жаштан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баштап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кездешип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баштайт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Ата-эне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учурда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паталогия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жаралып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жатканын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сезип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адистерге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кайрылуусу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керек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Бирок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тилекке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каршы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ата-эне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элементардык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уялуу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кабыл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алып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мындай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абалдарды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жашыруун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кармашат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Ошондуктан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ѳспүрүм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курак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учурда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кѳрүнүш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күчѳп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кетүүдѳ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1217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9396" y="260648"/>
            <a:ext cx="777686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Бул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учурда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тартипке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салуу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тарбиялоо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жазалоонун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ордуна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баланын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психикалык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абалына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кѳңүл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буруп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дарылоо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зарыл. </a:t>
            </a:r>
          </a:p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Клептомания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учурунда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баланын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организминде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серотонин,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дофомин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, кортизол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гормондорунун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туруксуздугу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пайда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болот. </a:t>
            </a:r>
          </a:p>
        </p:txBody>
      </p:sp>
    </p:spTree>
    <p:extLst>
      <p:ext uri="{BB962C8B-B14F-4D97-AF65-F5344CB8AC3E}">
        <p14:creationId xmlns:p14="http://schemas.microsoft.com/office/powerpoint/2010/main" val="207439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00639" y="620688"/>
            <a:ext cx="741682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Бала </a:t>
            </a:r>
            <a:r>
              <a:rPr lang="ru-RU" sz="2800" dirty="0" err="1"/>
              <a:t>кетип</a:t>
            </a:r>
            <a:r>
              <a:rPr lang="ru-RU" sz="2800" dirty="0"/>
              <a:t> </a:t>
            </a:r>
            <a:r>
              <a:rPr lang="ru-RU" sz="2800" dirty="0" err="1"/>
              <a:t>баратып</a:t>
            </a:r>
            <a:r>
              <a:rPr lang="ru-RU" sz="2800" dirty="0"/>
              <a:t> эле </a:t>
            </a:r>
            <a:r>
              <a:rPr lang="ru-RU" sz="2800" dirty="0" err="1"/>
              <a:t>уурдаганга</a:t>
            </a:r>
            <a:r>
              <a:rPr lang="ru-RU" sz="2800" dirty="0"/>
              <a:t> </a:t>
            </a:r>
            <a:r>
              <a:rPr lang="ru-RU" sz="2800" dirty="0" err="1"/>
              <a:t>ыңгайлуу</a:t>
            </a:r>
            <a:r>
              <a:rPr lang="ru-RU" sz="2800" dirty="0"/>
              <a:t> </a:t>
            </a:r>
            <a:r>
              <a:rPr lang="ru-RU" sz="2800" dirty="0" err="1"/>
              <a:t>шарттын</a:t>
            </a:r>
            <a:r>
              <a:rPr lang="ru-RU" sz="2800" dirty="0"/>
              <a:t> </a:t>
            </a:r>
            <a:r>
              <a:rPr lang="ru-RU" sz="2800" dirty="0" err="1"/>
              <a:t>пайда</a:t>
            </a:r>
            <a:r>
              <a:rPr lang="ru-RU" sz="2800" dirty="0"/>
              <a:t> </a:t>
            </a:r>
            <a:r>
              <a:rPr lang="ru-RU" sz="2800" dirty="0" err="1" smtClean="0"/>
              <a:t>болушун</a:t>
            </a:r>
            <a:r>
              <a:rPr lang="ru-RU" sz="2800" dirty="0" smtClean="0"/>
              <a:t> </a:t>
            </a:r>
            <a:r>
              <a:rPr lang="ru-RU" sz="2800" dirty="0" err="1"/>
              <a:t>гана</a:t>
            </a:r>
            <a:r>
              <a:rPr lang="ru-RU" sz="2800" dirty="0"/>
              <a:t> </a:t>
            </a:r>
            <a:r>
              <a:rPr lang="ru-RU" sz="2800" dirty="0" err="1"/>
              <a:t>пайдаланат</a:t>
            </a:r>
            <a:r>
              <a:rPr lang="ru-RU" sz="2800" dirty="0"/>
              <a:t>. </a:t>
            </a:r>
            <a:r>
              <a:rPr lang="ru-RU" sz="2800" dirty="0" err="1"/>
              <a:t>Уурдалган</a:t>
            </a:r>
            <a:r>
              <a:rPr lang="ru-RU" sz="2800" dirty="0"/>
              <a:t> </a:t>
            </a:r>
            <a:r>
              <a:rPr lang="ru-RU" sz="2800" dirty="0" err="1"/>
              <a:t>нерсенин</a:t>
            </a:r>
            <a:r>
              <a:rPr lang="ru-RU" sz="2800" dirty="0"/>
              <a:t> ага </a:t>
            </a:r>
            <a:r>
              <a:rPr lang="ru-RU" sz="2800" dirty="0" err="1"/>
              <a:t>пайдалуулугу</a:t>
            </a:r>
            <a:r>
              <a:rPr lang="ru-RU" sz="2800" dirty="0"/>
              <a:t> </a:t>
            </a:r>
            <a:r>
              <a:rPr lang="ru-RU" sz="2800" dirty="0" err="1"/>
              <a:t>маанилүү</a:t>
            </a:r>
            <a:r>
              <a:rPr lang="ru-RU" sz="2800" dirty="0"/>
              <a:t> </a:t>
            </a:r>
            <a:r>
              <a:rPr lang="ru-RU" sz="2800" dirty="0" err="1"/>
              <a:t>эмес</a:t>
            </a:r>
            <a:r>
              <a:rPr lang="ru-RU" sz="2800" dirty="0"/>
              <a:t> болот. </a:t>
            </a:r>
            <a:r>
              <a:rPr lang="ru-RU" sz="2800" dirty="0" err="1"/>
              <a:t>Уурдап</a:t>
            </a:r>
            <a:r>
              <a:rPr lang="ru-RU" sz="2800" dirty="0"/>
              <a:t> </a:t>
            </a:r>
            <a:r>
              <a:rPr lang="ru-RU" sz="2800" dirty="0" err="1" smtClean="0"/>
              <a:t>алгандан</a:t>
            </a:r>
            <a:r>
              <a:rPr lang="ru-RU" sz="2800" dirty="0" smtClean="0"/>
              <a:t> </a:t>
            </a:r>
            <a:r>
              <a:rPr lang="ru-RU" sz="2800" dirty="0" err="1"/>
              <a:t>кийинки</a:t>
            </a:r>
            <a:r>
              <a:rPr lang="ru-RU" sz="2800" dirty="0"/>
              <a:t> эйфория </a:t>
            </a:r>
            <a:r>
              <a:rPr lang="ru-RU" sz="2800" dirty="0" err="1"/>
              <a:t>сезимдери</a:t>
            </a:r>
            <a:r>
              <a:rPr lang="ru-RU" sz="2800" dirty="0"/>
              <a:t> </a:t>
            </a:r>
            <a:r>
              <a:rPr lang="ru-RU" sz="2800" dirty="0" err="1"/>
              <a:t>пайда</a:t>
            </a:r>
            <a:r>
              <a:rPr lang="ru-RU" sz="2800" dirty="0"/>
              <a:t> болот. </a:t>
            </a:r>
            <a:r>
              <a:rPr lang="ru-RU" sz="2800" dirty="0" err="1"/>
              <a:t>Адистер</a:t>
            </a:r>
            <a:r>
              <a:rPr lang="ru-RU" sz="2800" dirty="0"/>
              <a:t> </a:t>
            </a:r>
            <a:r>
              <a:rPr lang="ru-RU" sz="2800" dirty="0" err="1"/>
              <a:t>бул</a:t>
            </a:r>
            <a:r>
              <a:rPr lang="ru-RU" sz="2800" dirty="0"/>
              <a:t> </a:t>
            </a:r>
            <a:r>
              <a:rPr lang="ru-RU" sz="2800" dirty="0" err="1"/>
              <a:t>абалды</a:t>
            </a:r>
            <a:r>
              <a:rPr lang="ru-RU" sz="2800" dirty="0"/>
              <a:t> </a:t>
            </a:r>
            <a:r>
              <a:rPr lang="ru-RU" sz="2800" dirty="0" err="1"/>
              <a:t>наркомандардын</a:t>
            </a:r>
            <a:r>
              <a:rPr lang="ru-RU" sz="2800" dirty="0"/>
              <a:t> </a:t>
            </a:r>
            <a:r>
              <a:rPr lang="ru-RU" sz="2800" dirty="0" err="1"/>
              <a:t>абалына</a:t>
            </a:r>
            <a:r>
              <a:rPr lang="ru-RU" sz="2800" dirty="0"/>
              <a:t> </a:t>
            </a:r>
            <a:r>
              <a:rPr lang="ru-RU" sz="2800" dirty="0" err="1"/>
              <a:t>окшоштуруу</a:t>
            </a:r>
            <a:r>
              <a:rPr lang="ru-RU" sz="2800" dirty="0"/>
              <a:t> </a:t>
            </a:r>
            <a:r>
              <a:rPr lang="ru-RU" sz="2800" dirty="0" err="1"/>
              <a:t>менен</a:t>
            </a:r>
            <a:r>
              <a:rPr lang="ru-RU" sz="2800" dirty="0"/>
              <a:t> </a:t>
            </a:r>
            <a:r>
              <a:rPr lang="ru-RU" sz="2800" dirty="0" err="1"/>
              <a:t>салыштырат</a:t>
            </a:r>
            <a:r>
              <a:rPr lang="ru-RU" sz="2800" dirty="0"/>
              <a:t>. </a:t>
            </a:r>
            <a:r>
              <a:rPr lang="ru-RU" sz="2800" dirty="0" err="1"/>
              <a:t>Бул</a:t>
            </a:r>
            <a:r>
              <a:rPr lang="ru-RU" sz="2800" dirty="0"/>
              <a:t> </a:t>
            </a:r>
            <a:r>
              <a:rPr lang="ru-RU" sz="2800" dirty="0" err="1"/>
              <a:t>учурда</a:t>
            </a:r>
            <a:r>
              <a:rPr lang="ru-RU" sz="2800" dirty="0"/>
              <a:t> бала </a:t>
            </a:r>
            <a:r>
              <a:rPr lang="ru-RU" sz="2800" dirty="0" err="1"/>
              <a:t>ѳзүнүн</a:t>
            </a:r>
            <a:r>
              <a:rPr lang="ru-RU" sz="2800" dirty="0"/>
              <a:t> </a:t>
            </a:r>
            <a:r>
              <a:rPr lang="ru-RU" sz="2800" dirty="0" err="1"/>
              <a:t>кыймыл-аракетин</a:t>
            </a:r>
            <a:r>
              <a:rPr lang="ru-RU" sz="2800" dirty="0"/>
              <a:t> </a:t>
            </a:r>
            <a:r>
              <a:rPr lang="ru-RU" sz="2800" dirty="0" err="1"/>
              <a:t>контролдобойт</a:t>
            </a:r>
            <a:r>
              <a:rPr lang="ru-RU" sz="2800" dirty="0"/>
              <a:t>, </a:t>
            </a:r>
            <a:r>
              <a:rPr lang="ru-RU" sz="2800" dirty="0" err="1"/>
              <a:t>мындай</a:t>
            </a:r>
            <a:r>
              <a:rPr lang="ru-RU" sz="2800" dirty="0"/>
              <a:t> </a:t>
            </a:r>
            <a:r>
              <a:rPr lang="ru-RU" sz="2800" dirty="0" err="1"/>
              <a:t>кылуу</a:t>
            </a:r>
            <a:r>
              <a:rPr lang="ru-RU" sz="2800" dirty="0"/>
              <a:t> </a:t>
            </a:r>
            <a:r>
              <a:rPr lang="ru-RU" sz="2800" dirty="0" err="1"/>
              <a:t>туура</a:t>
            </a:r>
            <a:r>
              <a:rPr lang="ru-RU" sz="2800" dirty="0"/>
              <a:t> </a:t>
            </a:r>
            <a:r>
              <a:rPr lang="ru-RU" sz="2800" dirty="0" err="1"/>
              <a:t>эмес</a:t>
            </a:r>
            <a:r>
              <a:rPr lang="ru-RU" sz="2800" dirty="0"/>
              <a:t> </a:t>
            </a:r>
            <a:r>
              <a:rPr lang="ru-RU" sz="2800" dirty="0" err="1"/>
              <a:t>экенин</a:t>
            </a:r>
            <a:r>
              <a:rPr lang="ru-RU" sz="2800" dirty="0"/>
              <a:t> </a:t>
            </a:r>
            <a:r>
              <a:rPr lang="ru-RU" sz="2800" dirty="0" err="1"/>
              <a:t>билсе</a:t>
            </a:r>
            <a:r>
              <a:rPr lang="ru-RU" sz="2800" dirty="0"/>
              <a:t> </a:t>
            </a:r>
            <a:r>
              <a:rPr lang="ru-RU" sz="2800" dirty="0" err="1"/>
              <a:t>дагы</a:t>
            </a:r>
            <a:r>
              <a:rPr lang="ru-RU" sz="2800" dirty="0"/>
              <a:t>, </a:t>
            </a:r>
            <a:r>
              <a:rPr lang="ru-RU" sz="2800" dirty="0" err="1"/>
              <a:t>ошол</a:t>
            </a:r>
            <a:r>
              <a:rPr lang="ru-RU" sz="2800" dirty="0"/>
              <a:t> </a:t>
            </a:r>
            <a:r>
              <a:rPr lang="ru-RU" sz="2800" dirty="0" err="1"/>
              <a:t>процесстен</a:t>
            </a:r>
            <a:r>
              <a:rPr lang="ru-RU" sz="2800" dirty="0"/>
              <a:t> </a:t>
            </a:r>
            <a:r>
              <a:rPr lang="ru-RU" sz="2800" dirty="0" err="1"/>
              <a:t>кийинки</a:t>
            </a:r>
            <a:r>
              <a:rPr lang="ru-RU" sz="2800" dirty="0"/>
              <a:t> </a:t>
            </a:r>
            <a:r>
              <a:rPr lang="ru-RU" sz="2800" dirty="0" err="1"/>
              <a:t>сезимдерге</a:t>
            </a:r>
            <a:r>
              <a:rPr lang="ru-RU" sz="2800" dirty="0"/>
              <a:t> </a:t>
            </a:r>
            <a:r>
              <a:rPr lang="ru-RU" sz="2800" dirty="0" err="1"/>
              <a:t>кызыгуусу</a:t>
            </a:r>
            <a:r>
              <a:rPr lang="ru-RU" sz="2800" dirty="0"/>
              <a:t> </a:t>
            </a:r>
            <a:r>
              <a:rPr lang="ru-RU" sz="2800" dirty="0" err="1"/>
              <a:t>жогорулатат</a:t>
            </a:r>
            <a:r>
              <a:rPr lang="ru-RU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9029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1677410"/>
              </p:ext>
            </p:extLst>
          </p:nvPr>
        </p:nvGraphicFramePr>
        <p:xfrm>
          <a:off x="971600" y="1124744"/>
          <a:ext cx="7056784" cy="3364992"/>
        </p:xfrm>
        <a:graphic>
          <a:graphicData uri="http://schemas.openxmlformats.org/drawingml/2006/table">
            <a:tbl>
              <a:tblPr firstRow="1" firstCol="1" bandRow="1"/>
              <a:tblGrid>
                <a:gridCol w="3528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8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32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Клептоман </a:t>
                      </a:r>
                      <a:endParaRPr lang="ru-RU" sz="32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err="1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Ууру</a:t>
                      </a:r>
                      <a:endParaRPr lang="ru-RU" sz="32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32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Муктаж</a:t>
                      </a:r>
                      <a:r>
                        <a:rPr lang="ru-RU" sz="3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32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эмес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Керектүү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32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Керектүу</a:t>
                      </a:r>
                      <a:r>
                        <a:rPr lang="ru-RU" sz="3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32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эмес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Муктаж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2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  <a:latin typeface="Calibri"/>
                          <a:ea typeface="Calibri"/>
                          <a:cs typeface="Times New Roman"/>
                        </a:rPr>
                        <a:t>Атайы даярданбайт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Даярданат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32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  <a:latin typeface="Calibri"/>
                          <a:ea typeface="Calibri"/>
                          <a:cs typeface="Times New Roman"/>
                        </a:rPr>
                        <a:t>пландабайт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Пландайт</a:t>
                      </a:r>
                      <a:r>
                        <a:rPr lang="ru-RU" sz="3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819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620688"/>
            <a:ext cx="7848872" cy="4442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err="1">
                <a:ea typeface="Calibri"/>
                <a:cs typeface="Times New Roman"/>
              </a:rPr>
              <a:t>Себептери</a:t>
            </a:r>
            <a:r>
              <a:rPr lang="ru-RU" sz="2400" b="1" dirty="0">
                <a:ea typeface="Calibri"/>
                <a:cs typeface="Times New Roman"/>
              </a:rPr>
              <a:t>: 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 err="1">
                <a:ea typeface="Calibri"/>
                <a:cs typeface="Times New Roman"/>
              </a:rPr>
              <a:t>Ата-энесинин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кѳңүл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буруусунун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жетишсиздиги</a:t>
            </a:r>
            <a:r>
              <a:rPr lang="ru-RU" sz="2400" dirty="0">
                <a:ea typeface="Calibri"/>
                <a:cs typeface="Times New Roman"/>
              </a:rPr>
              <a:t>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 err="1">
                <a:ea typeface="Calibri"/>
                <a:cs typeface="Times New Roman"/>
              </a:rPr>
              <a:t>Бирѳѳнүн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буюмун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ѳзүнѳ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алууну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каалоо</a:t>
            </a:r>
            <a:r>
              <a:rPr lang="ru-RU" sz="2400" dirty="0">
                <a:ea typeface="Calibri"/>
                <a:cs typeface="Times New Roman"/>
              </a:rPr>
              <a:t>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 err="1">
                <a:ea typeface="Calibri"/>
                <a:cs typeface="Times New Roman"/>
              </a:rPr>
              <a:t>Чоңоюп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калганын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демонстрациялоо</a:t>
            </a:r>
            <a:r>
              <a:rPr lang="ru-RU" sz="2400" dirty="0">
                <a:ea typeface="Calibri"/>
                <a:cs typeface="Times New Roman"/>
              </a:rPr>
              <a:t>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 err="1">
                <a:ea typeface="Calibri"/>
                <a:cs typeface="Times New Roman"/>
              </a:rPr>
              <a:t>Социалдык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жактан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муктаждыктар</a:t>
            </a:r>
            <a:r>
              <a:rPr lang="ru-RU" sz="2400" dirty="0">
                <a:ea typeface="Calibri"/>
                <a:cs typeface="Times New Roman"/>
              </a:rPr>
              <a:t>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 err="1">
                <a:ea typeface="Calibri"/>
                <a:cs typeface="Times New Roman"/>
              </a:rPr>
              <a:t>Педагогикалык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жактан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 smtClean="0">
                <a:ea typeface="Calibri"/>
                <a:cs typeface="Times New Roman"/>
              </a:rPr>
              <a:t>жетишсиздик</a:t>
            </a:r>
            <a:r>
              <a:rPr lang="ru-RU" sz="2400" dirty="0" smtClean="0">
                <a:ea typeface="Calibri"/>
                <a:cs typeface="Times New Roman"/>
              </a:rPr>
              <a:t>(</a:t>
            </a:r>
            <a:r>
              <a:rPr lang="ru-RU" sz="2400" dirty="0" err="1" smtClean="0">
                <a:ea typeface="Calibri"/>
                <a:cs typeface="Times New Roman"/>
              </a:rPr>
              <a:t>педзапущенность</a:t>
            </a:r>
            <a:r>
              <a:rPr lang="ru-RU" sz="2400" dirty="0">
                <a:ea typeface="Calibri"/>
                <a:cs typeface="Times New Roman"/>
              </a:rPr>
              <a:t>)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 err="1">
                <a:ea typeface="Calibri"/>
                <a:cs typeface="Times New Roman"/>
              </a:rPr>
              <a:t>Психотравманын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пайда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болушу</a:t>
            </a:r>
            <a:r>
              <a:rPr lang="ru-RU" sz="2400" dirty="0">
                <a:ea typeface="Calibri"/>
                <a:cs typeface="Times New Roman"/>
              </a:rPr>
              <a:t>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 smtClean="0">
                <a:ea typeface="Calibri"/>
                <a:cs typeface="Times New Roman"/>
              </a:rPr>
              <a:t>Эйфория </a:t>
            </a:r>
            <a:r>
              <a:rPr lang="ru-RU" sz="2400" dirty="0" err="1" smtClean="0">
                <a:ea typeface="Calibri"/>
                <a:cs typeface="Times New Roman"/>
              </a:rPr>
              <a:t>абалында</a:t>
            </a:r>
            <a:r>
              <a:rPr lang="ru-RU" sz="2400" dirty="0" smtClean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болууга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аракет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кылуу</a:t>
            </a:r>
            <a:r>
              <a:rPr lang="ru-RU" sz="2400" dirty="0">
                <a:ea typeface="Calibri"/>
                <a:cs typeface="Times New Roman"/>
              </a:rPr>
              <a:t>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 err="1">
                <a:ea typeface="Calibri"/>
                <a:cs typeface="Times New Roman"/>
              </a:rPr>
              <a:t>Тынчсыздануунун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жогорулашы</a:t>
            </a:r>
            <a:r>
              <a:rPr lang="ru-RU" sz="2400" dirty="0">
                <a:ea typeface="Calibri"/>
                <a:cs typeface="Times New Roman"/>
              </a:rPr>
              <a:t>;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2400" dirty="0" err="1">
                <a:ea typeface="Calibri"/>
                <a:cs typeface="Times New Roman"/>
              </a:rPr>
              <a:t>Темпераменти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боюнча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холериктерге</a:t>
            </a:r>
            <a:r>
              <a:rPr lang="ru-RU" sz="2400" dirty="0">
                <a:ea typeface="Calibri"/>
                <a:cs typeface="Times New Roman"/>
              </a:rPr>
              <a:t> </a:t>
            </a:r>
            <a:r>
              <a:rPr lang="ru-RU" sz="2400" dirty="0" err="1">
                <a:ea typeface="Calibri"/>
                <a:cs typeface="Times New Roman"/>
              </a:rPr>
              <a:t>мүнѳздүү</a:t>
            </a:r>
            <a:endParaRPr lang="ru-RU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8438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1628800"/>
            <a:ext cx="4572000" cy="26981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err="1">
                <a:solidFill>
                  <a:srgbClr val="C00000"/>
                </a:solidFill>
                <a:ea typeface="Calibri"/>
                <a:cs typeface="Times New Roman"/>
              </a:rPr>
              <a:t>Физиологиялык</a:t>
            </a:r>
            <a:r>
              <a:rPr lang="ru-RU" sz="2800" b="1" dirty="0">
                <a:solidFill>
                  <a:srgbClr val="C00000"/>
                </a:solidFill>
                <a:ea typeface="Calibri"/>
                <a:cs typeface="Times New Roman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ea typeface="Calibri"/>
                <a:cs typeface="Times New Roman"/>
              </a:rPr>
              <a:t>тараптан</a:t>
            </a:r>
            <a:r>
              <a:rPr lang="ru-RU" sz="2800" b="1" dirty="0">
                <a:solidFill>
                  <a:srgbClr val="C00000"/>
                </a:solidFill>
                <a:ea typeface="Calibri"/>
                <a:cs typeface="Times New Roman"/>
              </a:rPr>
              <a:t>: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800" dirty="0">
                <a:ea typeface="Calibri"/>
                <a:cs typeface="Times New Roman"/>
              </a:rPr>
              <a:t>Олигофрения;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800" dirty="0" err="1">
                <a:ea typeface="Calibri"/>
                <a:cs typeface="Times New Roman"/>
              </a:rPr>
              <a:t>Эндокриндик</a:t>
            </a:r>
            <a:r>
              <a:rPr lang="ru-RU" sz="2800" dirty="0">
                <a:ea typeface="Calibri"/>
                <a:cs typeface="Times New Roman"/>
              </a:rPr>
              <a:t> </a:t>
            </a:r>
            <a:r>
              <a:rPr lang="ru-RU" sz="2800" dirty="0" err="1">
                <a:ea typeface="Calibri"/>
                <a:cs typeface="Times New Roman"/>
              </a:rPr>
              <a:t>оорулар</a:t>
            </a:r>
            <a:r>
              <a:rPr lang="ru-RU" sz="2800" dirty="0">
                <a:ea typeface="Calibri"/>
                <a:cs typeface="Times New Roman"/>
              </a:rPr>
              <a:t>;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2800" dirty="0">
                <a:ea typeface="Calibri"/>
                <a:cs typeface="Times New Roman"/>
              </a:rPr>
              <a:t>Нерв </a:t>
            </a:r>
            <a:r>
              <a:rPr lang="ru-RU" sz="2800" dirty="0" err="1">
                <a:ea typeface="Calibri"/>
                <a:cs typeface="Times New Roman"/>
              </a:rPr>
              <a:t>системасынын</a:t>
            </a:r>
            <a:r>
              <a:rPr lang="ru-RU" sz="2800" dirty="0">
                <a:ea typeface="Calibri"/>
                <a:cs typeface="Times New Roman"/>
              </a:rPr>
              <a:t> </a:t>
            </a:r>
            <a:r>
              <a:rPr lang="ru-RU" sz="2800" dirty="0" err="1">
                <a:ea typeface="Calibri"/>
                <a:cs typeface="Times New Roman"/>
              </a:rPr>
              <a:t>жабыркаланышынан</a:t>
            </a:r>
            <a:r>
              <a:rPr lang="ru-RU" sz="2800" dirty="0">
                <a:ea typeface="Calibri"/>
                <a:cs typeface="Times New Roman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4652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549</Words>
  <Application>Microsoft Office PowerPoint</Application>
  <PresentationFormat>Экран (4:3)</PresentationFormat>
  <Paragraphs>60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 Windows</cp:lastModifiedBy>
  <cp:revision>15</cp:revision>
  <dcterms:created xsi:type="dcterms:W3CDTF">2021-10-23T03:54:29Z</dcterms:created>
  <dcterms:modified xsi:type="dcterms:W3CDTF">2021-10-30T03:01:21Z</dcterms:modified>
</cp:coreProperties>
</file>